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3"/>
  </p:notesMasterIdLst>
  <p:sldIdLst>
    <p:sldId id="349" r:id="rId4"/>
    <p:sldId id="353" r:id="rId5"/>
    <p:sldId id="258" r:id="rId6"/>
    <p:sldId id="316" r:id="rId7"/>
    <p:sldId id="260" r:id="rId8"/>
    <p:sldId id="331" r:id="rId9"/>
    <p:sldId id="334" r:id="rId10"/>
    <p:sldId id="2134096929" r:id="rId11"/>
    <p:sldId id="34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84" y="88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12,000 </a:t>
            </a:r>
            <a:r>
              <a:rPr lang="en-US" dirty="0" err="1"/>
              <a:t>sqft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BDD19-BDFE-1047-85BE-E49A4A73CE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3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manpower</a:t>
            </a:r>
          </a:p>
          <a:p>
            <a:r>
              <a:rPr lang="en-US" dirty="0"/>
              <a:t>Direct 25 ppl</a:t>
            </a:r>
          </a:p>
          <a:p>
            <a:r>
              <a:rPr lang="en-US" dirty="0"/>
              <a:t>Indirect 300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BDD19-BDFE-1047-85BE-E49A4A73CE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8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BDD19-BDFE-1047-85BE-E49A4A73CE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5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19288-187A-F6DB-F45C-851CE8A2C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78E17F-49D5-2464-4CBB-80F2C92C92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F551F1-155A-49B7-1D35-34A79D543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4950C-63C2-16AC-3CB5-03B1F00F0D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A2AC4-8369-8243-A2BB-2AD75500FB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6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45B078-9C2E-4F0F-A743-1BD2E374A3F2}"/>
              </a:ext>
            </a:extLst>
          </p:cNvPr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346031F5-1B63-4620-8505-DE5C4A40B24C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C27CB74-33CD-4A23-B325-C122DA66528C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8D7BEA8-16EF-49F6-A423-7760EDAB82F5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ADA26798-7DB1-4A1B-8875-4A1F787E724F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7" name="Oval 4">
                <a:extLst>
                  <a:ext uri="{FF2B5EF4-FFF2-40B4-BE49-F238E27FC236}">
                    <a16:creationId xmlns:a16="http://schemas.microsoft.com/office/drawing/2014/main" id="{3F0E6646-AD22-4810-B8E0-6B3AA6FA86A2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4E7817A-50E1-44BF-B5F3-B2BEF3E94706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D8E3FD2-2332-4C3D-A627-541B7AFCAC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439E42-0E0F-4CED-B659-F8D68A350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0C2BD9-6214-4567-96BE-E813DFC881B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79656" y="1838324"/>
            <a:ext cx="8412345" cy="4067177"/>
          </a:xfrm>
          <a:custGeom>
            <a:avLst/>
            <a:gdLst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1340647 w 8412345"/>
              <a:gd name="connsiteY8" fmla="*/ 3752847 h 4067177"/>
              <a:gd name="connsiteX9" fmla="*/ 2028961 w 8412345"/>
              <a:gd name="connsiteY9" fmla="*/ 3752847 h 4067177"/>
              <a:gd name="connsiteX10" fmla="*/ 2028961 w 8412345"/>
              <a:gd name="connsiteY10" fmla="*/ 3524256 h 4067177"/>
              <a:gd name="connsiteX11" fmla="*/ 1258986 w 8412345"/>
              <a:gd name="connsiteY11" fmla="*/ 3524256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2028961 w 8412345"/>
              <a:gd name="connsiteY10" fmla="*/ 3752847 h 4067177"/>
              <a:gd name="connsiteX11" fmla="*/ 1258986 w 8412345"/>
              <a:gd name="connsiteY11" fmla="*/ 3524256 h 4067177"/>
              <a:gd name="connsiteX12" fmla="*/ 0 w 8412345"/>
              <a:gd name="connsiteY12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1258986 w 8412345"/>
              <a:gd name="connsiteY10" fmla="*/ 3524256 h 4067177"/>
              <a:gd name="connsiteX11" fmla="*/ 0 w 8412345"/>
              <a:gd name="connsiteY11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258986 w 8412345"/>
              <a:gd name="connsiteY9" fmla="*/ 3524256 h 4067177"/>
              <a:gd name="connsiteX10" fmla="*/ 0 w 8412345"/>
              <a:gd name="connsiteY10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0 w 8412345"/>
              <a:gd name="connsiteY9" fmla="*/ 0 h 4067177"/>
              <a:gd name="connsiteX0" fmla="*/ 8412344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0 w 8412345"/>
              <a:gd name="connsiteY8" fmla="*/ 0 h 4067177"/>
              <a:gd name="connsiteX0" fmla="*/ 8412344 w 8412345"/>
              <a:gd name="connsiteY0" fmla="*/ 3524256 h 4067177"/>
              <a:gd name="connsiteX1" fmla="*/ 8412344 w 8412345"/>
              <a:gd name="connsiteY1" fmla="*/ 3752847 h 4067177"/>
              <a:gd name="connsiteX2" fmla="*/ 8412344 w 8412345"/>
              <a:gd name="connsiteY2" fmla="*/ 3524256 h 4067177"/>
              <a:gd name="connsiteX3" fmla="*/ 0 w 8412345"/>
              <a:gd name="connsiteY3" fmla="*/ 0 h 4067177"/>
              <a:gd name="connsiteX4" fmla="*/ 8412345 w 8412345"/>
              <a:gd name="connsiteY4" fmla="*/ 0 h 4067177"/>
              <a:gd name="connsiteX5" fmla="*/ 8412345 w 8412345"/>
              <a:gd name="connsiteY5" fmla="*/ 4067177 h 4067177"/>
              <a:gd name="connsiteX6" fmla="*/ 1452936 w 8412345"/>
              <a:gd name="connsiteY6" fmla="*/ 4067177 h 4067177"/>
              <a:gd name="connsiteX7" fmla="*/ 0 w 8412345"/>
              <a:gd name="connsiteY7" fmla="*/ 0 h 4067177"/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0 w 8412345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33">
            <a:extLst>
              <a:ext uri="{FF2B5EF4-FFF2-40B4-BE49-F238E27FC236}">
                <a16:creationId xmlns:a16="http://schemas.microsoft.com/office/drawing/2014/main" id="{98249CAB-AC39-4CCE-919B-8382181E4B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1285875"/>
            <a:ext cx="4432248" cy="4067177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6D0E4AAB-0F04-4DBA-B80B-E677726620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580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58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90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0325ED1-9C5F-2E8E-1AF2-255B7720E6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43305" y="1615043"/>
            <a:ext cx="6305796" cy="3942609"/>
          </a:xfrm>
          <a:custGeom>
            <a:avLst/>
            <a:gdLst>
              <a:gd name="connsiteX0" fmla="*/ 0 w 6305796"/>
              <a:gd name="connsiteY0" fmla="*/ 0 h 3942609"/>
              <a:gd name="connsiteX1" fmla="*/ 6305796 w 6305796"/>
              <a:gd name="connsiteY1" fmla="*/ 0 h 3942609"/>
              <a:gd name="connsiteX2" fmla="*/ 6305796 w 6305796"/>
              <a:gd name="connsiteY2" fmla="*/ 3942609 h 3942609"/>
              <a:gd name="connsiteX3" fmla="*/ 0 w 6305796"/>
              <a:gd name="connsiteY3" fmla="*/ 3942609 h 394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5796" h="3942609">
                <a:moveTo>
                  <a:pt x="0" y="0"/>
                </a:moveTo>
                <a:lnTo>
                  <a:pt x="6305796" y="0"/>
                </a:lnTo>
                <a:lnTo>
                  <a:pt x="6305796" y="3942609"/>
                </a:lnTo>
                <a:lnTo>
                  <a:pt x="0" y="3942609"/>
                </a:lnTo>
                <a:close/>
              </a:path>
            </a:pathLst>
          </a:cu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02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B93A692-6FE4-459D-971B-4D966657356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149D9E-74F2-422A-9403-DE25D7880EE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B5A09A4-9D5C-43E2-B67D-0F7F764E33B2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3E81662-E3DD-4893-A0D0-8BE33B2D3F55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F949C55-7049-48E6-BF47-20C885196F95}"/>
              </a:ext>
            </a:extLst>
          </p:cNvPr>
          <p:cNvSpPr/>
          <p:nvPr userDrawn="1"/>
        </p:nvSpPr>
        <p:spPr>
          <a:xfrm>
            <a:off x="0" y="5724052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6E9378-3AE8-4175-BFF9-D4A80A07DBEA}"/>
              </a:ext>
            </a:extLst>
          </p:cNvPr>
          <p:cNvGrpSpPr/>
          <p:nvPr userDrawn="1"/>
        </p:nvGrpSpPr>
        <p:grpSpPr>
          <a:xfrm>
            <a:off x="738218" y="2580613"/>
            <a:ext cx="6123410" cy="33643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10F74B-EC52-4773-BC59-A95B4A2C6E3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FF96CEC-5ECE-4416-AB10-FE34AE7BAF1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F755C6F-D202-4C89-B564-B246B06F1F6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62E5B49-F2D4-4500-B669-8FBE9BB5834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77D40F1-5CB3-48EE-924E-6E3223E1022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FA37A4-144E-4F6B-A5A4-A8C4BBDC697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A89A6E2-E8EB-4AD0-85F6-B0A17B2422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8314224-AFA8-48BD-BEE7-13ED7B48495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6139F3-8852-433B-9901-75B62370125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EFA1CC8-0444-4599-AC49-BA67BBF07DD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768C533-0E1A-45D1-A3AF-081C6C4A09E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295247-3F7C-4048-9891-FA9EC6DCF74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BB75F30-01AA-4ED9-8798-66B87A667AA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60919" y="2771971"/>
            <a:ext cx="4535081" cy="27235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3616A90-E1DE-47A7-83AE-E8FD3279F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79" r:id="rId7"/>
    <p:sldLayoutId id="2147483680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7" r:id="rId15"/>
    <p:sldLayoutId id="2147483688" r:id="rId16"/>
    <p:sldLayoutId id="2147483671" r:id="rId17"/>
    <p:sldLayoutId id="2147483672" r:id="rId18"/>
    <p:sldLayoutId id="2147483692" r:id="rId19"/>
    <p:sldLayoutId id="2147483693" r:id="rId20"/>
    <p:sldLayoutId id="214748369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jpg"/><Relationship Id="rId4" Type="http://schemas.openxmlformats.org/officeDocument/2006/relationships/image" Target="../media/image21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18" Type="http://schemas.openxmlformats.org/officeDocument/2006/relationships/image" Target="../media/image14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emf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openxmlformats.org/officeDocument/2006/relationships/image" Target="../media/image4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AF0D90FD-3E28-4722-97C4-8CCC735E8F08}"/>
              </a:ext>
            </a:extLst>
          </p:cNvPr>
          <p:cNvSpPr txBox="1"/>
          <p:nvPr/>
        </p:nvSpPr>
        <p:spPr>
          <a:xfrm>
            <a:off x="8602552" y="2551837"/>
            <a:ext cx="3222794" cy="1754326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Apple Braille" pitchFamily="2" charset="0"/>
              </a:rPr>
              <a:t>Invest in Security</a:t>
            </a:r>
            <a:endParaRPr lang="ko-KR" altLang="en-US" sz="5400" b="1" dirty="0">
              <a:solidFill>
                <a:schemeClr val="bg1"/>
              </a:solidFill>
              <a:latin typeface="Apple Braille" pitchFamily="2" charset="0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6D6DE31-6B7C-72A4-7336-148A4537E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7041" y="285976"/>
            <a:ext cx="2285220" cy="63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6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1349897" y="1021153"/>
            <a:ext cx="37548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877758-0130-4B47-B37B-2645E0648265}"/>
              </a:ext>
            </a:extLst>
          </p:cNvPr>
          <p:cNvGrpSpPr/>
          <p:nvPr/>
        </p:nvGrpSpPr>
        <p:grpSpPr>
          <a:xfrm>
            <a:off x="6096000" y="1344319"/>
            <a:ext cx="5133373" cy="1200329"/>
            <a:chOff x="756138" y="1100479"/>
            <a:chExt cx="5133373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47E2A2-80C5-4050-946D-2423EA7FB990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1">
                      <a:alpha val="4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7200" b="1" dirty="0">
                <a:solidFill>
                  <a:schemeClr val="accent1">
                    <a:alpha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EF3D05-DBED-477E-AB55-60CAC33E919F}"/>
                </a:ext>
              </a:extLst>
            </p:cNvPr>
            <p:cNvSpPr txBox="1"/>
            <p:nvPr/>
          </p:nvSpPr>
          <p:spPr>
            <a:xfrm>
              <a:off x="2048240" y="1509253"/>
              <a:ext cx="3841271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COMPANY BACKGROUND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430930-E28C-4495-AA16-BE8B4280B144}"/>
              </a:ext>
            </a:extLst>
          </p:cNvPr>
          <p:cNvGrpSpPr/>
          <p:nvPr/>
        </p:nvGrpSpPr>
        <p:grpSpPr>
          <a:xfrm>
            <a:off x="6096000" y="3098295"/>
            <a:ext cx="5133372" cy="1200329"/>
            <a:chOff x="756138" y="1100479"/>
            <a:chExt cx="5133372" cy="12003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042D83-6D94-4C7D-AF7E-6001991A5C32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2">
                      <a:alpha val="4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7200" b="1" dirty="0">
                <a:solidFill>
                  <a:schemeClr val="accent2">
                    <a:alpha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F5094A-1E53-4834-909E-E39252592B06}"/>
                </a:ext>
              </a:extLst>
            </p:cNvPr>
            <p:cNvSpPr txBox="1"/>
            <p:nvPr/>
          </p:nvSpPr>
          <p:spPr>
            <a:xfrm>
              <a:off x="2048239" y="1513585"/>
              <a:ext cx="3841271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BUSINESS ACTIVITIES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97F79A-37DD-44B2-A79B-C1F933227444}"/>
              </a:ext>
            </a:extLst>
          </p:cNvPr>
          <p:cNvGrpSpPr/>
          <p:nvPr/>
        </p:nvGrpSpPr>
        <p:grpSpPr>
          <a:xfrm>
            <a:off x="6096000" y="4852271"/>
            <a:ext cx="5133372" cy="1200329"/>
            <a:chOff x="756138" y="1100479"/>
            <a:chExt cx="5133372" cy="12003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90E45A-078D-4537-9792-CA96313E8A83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3">
                      <a:alpha val="4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7200" b="1" dirty="0">
                <a:solidFill>
                  <a:schemeClr val="accent3">
                    <a:alpha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C0D166-6C32-4520-819F-B1AB80AB2B38}"/>
                </a:ext>
              </a:extLst>
            </p:cNvPr>
            <p:cNvSpPr txBox="1"/>
            <p:nvPr/>
          </p:nvSpPr>
          <p:spPr>
            <a:xfrm>
              <a:off x="2048239" y="1483402"/>
              <a:ext cx="3841271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OUR PRINCIPALS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0B6DCE10-F4EF-AC76-292E-3569E9B26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7041" y="285976"/>
            <a:ext cx="2285220" cy="63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8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2AD0FC8-FE44-CE3C-36CA-C6BF41D7653D}"/>
              </a:ext>
            </a:extLst>
          </p:cNvPr>
          <p:cNvGrpSpPr/>
          <p:nvPr/>
        </p:nvGrpSpPr>
        <p:grpSpPr>
          <a:xfrm>
            <a:off x="6775466" y="1744553"/>
            <a:ext cx="4108277" cy="2517193"/>
            <a:chOff x="5512824" y="5025826"/>
            <a:chExt cx="5179344" cy="2470007"/>
          </a:xfrm>
        </p:grpSpPr>
        <p:sp>
          <p:nvSpPr>
            <p:cNvPr id="7" name="object 7"/>
            <p:cNvSpPr/>
            <p:nvPr/>
          </p:nvSpPr>
          <p:spPr>
            <a:xfrm>
              <a:off x="5512824" y="5025826"/>
              <a:ext cx="5179344" cy="2440595"/>
            </a:xfrm>
            <a:custGeom>
              <a:avLst/>
              <a:gdLst/>
              <a:ahLst/>
              <a:cxnLst/>
              <a:rect l="l" t="t" r="r" b="b"/>
              <a:pathLst>
                <a:path w="5431790" h="2239645">
                  <a:moveTo>
                    <a:pt x="5431434" y="0"/>
                  </a:moveTo>
                  <a:lnTo>
                    <a:pt x="373761" y="0"/>
                  </a:lnTo>
                  <a:lnTo>
                    <a:pt x="326876" y="2912"/>
                  </a:lnTo>
                  <a:lnTo>
                    <a:pt x="281730" y="11414"/>
                  </a:lnTo>
                  <a:lnTo>
                    <a:pt x="238672" y="25157"/>
                  </a:lnTo>
                  <a:lnTo>
                    <a:pt x="198052" y="43791"/>
                  </a:lnTo>
                  <a:lnTo>
                    <a:pt x="160221" y="66964"/>
                  </a:lnTo>
                  <a:lnTo>
                    <a:pt x="125530" y="94327"/>
                  </a:lnTo>
                  <a:lnTo>
                    <a:pt x="94327" y="125530"/>
                  </a:lnTo>
                  <a:lnTo>
                    <a:pt x="66964" y="160221"/>
                  </a:lnTo>
                  <a:lnTo>
                    <a:pt x="43791" y="198052"/>
                  </a:lnTo>
                  <a:lnTo>
                    <a:pt x="25157" y="238672"/>
                  </a:lnTo>
                  <a:lnTo>
                    <a:pt x="11414" y="281730"/>
                  </a:lnTo>
                  <a:lnTo>
                    <a:pt x="2912" y="326876"/>
                  </a:lnTo>
                  <a:lnTo>
                    <a:pt x="0" y="373761"/>
                  </a:lnTo>
                  <a:lnTo>
                    <a:pt x="0" y="2239318"/>
                  </a:lnTo>
                  <a:lnTo>
                    <a:pt x="5431434" y="2239318"/>
                  </a:lnTo>
                  <a:lnTo>
                    <a:pt x="5431434" y="0"/>
                  </a:lnTo>
                  <a:close/>
                </a:path>
              </a:pathLst>
            </a:custGeom>
            <a:solidFill>
              <a:srgbClr val="A6A6A6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5680247" y="5471965"/>
              <a:ext cx="4846320" cy="2023868"/>
            </a:xfrm>
            <a:prstGeom prst="rect">
              <a:avLst/>
            </a:prstGeom>
          </p:spPr>
          <p:txBody>
            <a:bodyPr vert="horz" wrap="square" lIns="0" tIns="31094" rIns="0" bIns="0" rtlCol="0">
              <a:spAutoFit/>
            </a:bodyPr>
            <a:lstStyle/>
            <a:p>
              <a:pPr marL="11516">
                <a:spcBef>
                  <a:spcPts val="245"/>
                </a:spcBef>
              </a:pPr>
              <a:r>
                <a:rPr sz="1088" b="1" dirty="0">
                  <a:solidFill>
                    <a:srgbClr val="333333"/>
                  </a:solidFill>
                  <a:latin typeface="Avenir-Book"/>
                  <a:cs typeface="Avenir-Book"/>
                </a:rPr>
                <a:t>Our</a:t>
              </a:r>
              <a:r>
                <a:rPr sz="1088" b="1" spc="86" dirty="0">
                  <a:solidFill>
                    <a:srgbClr val="333333"/>
                  </a:solidFill>
                  <a:latin typeface="Avenir-Book"/>
                  <a:cs typeface="Avenir-Book"/>
                </a:rPr>
                <a:t> </a:t>
              </a:r>
              <a:r>
                <a:rPr sz="1088" b="1" spc="-9" dirty="0">
                  <a:solidFill>
                    <a:srgbClr val="333333"/>
                  </a:solidFill>
                  <a:latin typeface="Avenir-Book"/>
                  <a:cs typeface="Avenir-Book"/>
                </a:rPr>
                <a:t>Vision</a:t>
              </a:r>
              <a:endParaRPr sz="1088" b="1" dirty="0">
                <a:latin typeface="Avenir-Book"/>
                <a:cs typeface="Avenir-Book"/>
              </a:endParaRPr>
            </a:p>
            <a:p>
              <a:pPr marL="11516" marR="468140">
                <a:lnSpc>
                  <a:spcPts val="1260"/>
                </a:lnSpc>
                <a:spcBef>
                  <a:spcPts val="185"/>
                </a:spcBef>
              </a:pPr>
              <a:r>
                <a:rPr sz="1088" b="1" dirty="0">
                  <a:solidFill>
                    <a:srgbClr val="333333"/>
                  </a:solidFill>
                  <a:latin typeface="Avenir-Book"/>
                  <a:cs typeface="Avenir-Book"/>
                </a:rPr>
                <a:t>Contribute</a:t>
              </a:r>
              <a:r>
                <a:rPr sz="1088" b="1" spc="-59" dirty="0">
                  <a:solidFill>
                    <a:srgbClr val="333333"/>
                  </a:solidFill>
                  <a:latin typeface="Avenir-Book"/>
                  <a:cs typeface="Avenir-Book"/>
                </a:rPr>
                <a:t> </a:t>
              </a:r>
              <a:r>
                <a:rPr sz="1088" b="1" dirty="0">
                  <a:solidFill>
                    <a:srgbClr val="333333"/>
                  </a:solidFill>
                  <a:latin typeface="Avenir-Book"/>
                  <a:cs typeface="Avenir-Book"/>
                </a:rPr>
                <a:t>growth</a:t>
              </a:r>
              <a:r>
                <a:rPr sz="1088" b="1" spc="-36" dirty="0">
                  <a:solidFill>
                    <a:srgbClr val="333333"/>
                  </a:solidFill>
                  <a:latin typeface="Avenir-Book"/>
                  <a:cs typeface="Avenir-Book"/>
                </a:rPr>
                <a:t> </a:t>
              </a:r>
              <a:r>
                <a:rPr sz="1088" b="1" dirty="0">
                  <a:solidFill>
                    <a:srgbClr val="333333"/>
                  </a:solidFill>
                  <a:latin typeface="Avenir-Book"/>
                  <a:cs typeface="Avenir-Book"/>
                </a:rPr>
                <a:t>in</a:t>
              </a:r>
              <a:r>
                <a:rPr sz="1088" b="1" spc="-18" dirty="0">
                  <a:solidFill>
                    <a:srgbClr val="333333"/>
                  </a:solidFill>
                  <a:latin typeface="Avenir-Book"/>
                  <a:cs typeface="Avenir-Book"/>
                </a:rPr>
                <a:t> </a:t>
              </a:r>
              <a:r>
                <a:rPr lang="en-US" sz="1088" b="1" dirty="0">
                  <a:solidFill>
                    <a:srgbClr val="333333"/>
                  </a:solidFill>
                  <a:latin typeface="Avenir-Book"/>
                  <a:cs typeface="Avenir-Book"/>
                </a:rPr>
                <a:t>reliable cybersecurity and IT solutions that empower organizations to thrive in a digitally connected world, ensuring the highest level of data protection, privacy and operational resilience </a:t>
              </a:r>
              <a:r>
                <a:rPr sz="1088" b="1" spc="-23" dirty="0">
                  <a:solidFill>
                    <a:srgbClr val="333333"/>
                  </a:solidFill>
                  <a:latin typeface="Avenir-Book"/>
                  <a:cs typeface="Avenir-Book"/>
                </a:rPr>
                <a:t>in </a:t>
              </a:r>
              <a:r>
                <a:rPr sz="1088" b="1" spc="-9" dirty="0">
                  <a:solidFill>
                    <a:srgbClr val="333333"/>
                  </a:solidFill>
                  <a:latin typeface="Avenir-Book"/>
                  <a:cs typeface="Avenir-Book"/>
                </a:rPr>
                <a:t>Sarawak</a:t>
              </a:r>
              <a:r>
                <a:rPr sz="1088" b="1" spc="-23" dirty="0">
                  <a:solidFill>
                    <a:srgbClr val="333333"/>
                  </a:solidFill>
                  <a:latin typeface="Avenir-Book"/>
                  <a:cs typeface="Avenir-Book"/>
                </a:rPr>
                <a:t> </a:t>
              </a:r>
              <a:r>
                <a:rPr sz="1088" b="1" dirty="0">
                  <a:solidFill>
                    <a:srgbClr val="333333"/>
                  </a:solidFill>
                  <a:latin typeface="Avenir-Book"/>
                  <a:cs typeface="Avenir-Book"/>
                </a:rPr>
                <a:t>and</a:t>
              </a:r>
              <a:r>
                <a:rPr sz="1088" b="1" spc="-23" dirty="0">
                  <a:solidFill>
                    <a:srgbClr val="333333"/>
                  </a:solidFill>
                  <a:latin typeface="Avenir-Book"/>
                  <a:cs typeface="Avenir-Book"/>
                </a:rPr>
                <a:t> </a:t>
              </a:r>
              <a:r>
                <a:rPr sz="1088" b="1" spc="-9" dirty="0">
                  <a:solidFill>
                    <a:srgbClr val="333333"/>
                  </a:solidFill>
                  <a:latin typeface="Avenir-Book"/>
                  <a:cs typeface="Avenir-Book"/>
                </a:rPr>
                <a:t>Malaysia</a:t>
              </a:r>
              <a:endParaRPr sz="1088" b="1" dirty="0">
                <a:latin typeface="Avenir-Book"/>
                <a:cs typeface="Avenir-Book"/>
              </a:endParaRPr>
            </a:p>
            <a:p>
              <a:pPr>
                <a:spcBef>
                  <a:spcPts val="5"/>
                </a:spcBef>
              </a:pPr>
              <a:endParaRPr sz="1088" b="1" dirty="0">
                <a:latin typeface="Avenir-Book"/>
                <a:cs typeface="Avenir-Book"/>
              </a:endParaRPr>
            </a:p>
            <a:p>
              <a:pPr marL="11516">
                <a:spcBef>
                  <a:spcPts val="5"/>
                </a:spcBef>
              </a:pPr>
              <a:r>
                <a:rPr sz="1088" b="1" dirty="0">
                  <a:solidFill>
                    <a:srgbClr val="333333"/>
                  </a:solidFill>
                  <a:latin typeface="Avenir-Book"/>
                  <a:cs typeface="Avenir-Book"/>
                </a:rPr>
                <a:t>Our</a:t>
              </a:r>
              <a:r>
                <a:rPr sz="1088" b="1" spc="86" dirty="0">
                  <a:solidFill>
                    <a:srgbClr val="333333"/>
                  </a:solidFill>
                  <a:latin typeface="Avenir-Book"/>
                  <a:cs typeface="Avenir-Book"/>
                </a:rPr>
                <a:t> </a:t>
              </a:r>
              <a:r>
                <a:rPr sz="1088" b="1" spc="-9" dirty="0">
                  <a:solidFill>
                    <a:srgbClr val="333333"/>
                  </a:solidFill>
                  <a:latin typeface="Avenir-Book"/>
                  <a:cs typeface="Avenir-Book"/>
                </a:rPr>
                <a:t>Mission</a:t>
              </a:r>
              <a:endParaRPr lang="en-US" sz="1088" b="1" spc="-9" dirty="0">
                <a:solidFill>
                  <a:srgbClr val="333333"/>
                </a:solidFill>
                <a:latin typeface="Avenir-Book"/>
                <a:cs typeface="Avenir-Book"/>
              </a:endParaRPr>
            </a:p>
            <a:p>
              <a:pPr marL="11516">
                <a:spcBef>
                  <a:spcPts val="5"/>
                </a:spcBef>
              </a:pPr>
              <a:r>
                <a:rPr lang="en-MY" sz="1088" b="1" spc="-9" dirty="0">
                  <a:solidFill>
                    <a:srgbClr val="333333"/>
                  </a:solidFill>
                  <a:latin typeface="Avenir-Book"/>
                  <a:cs typeface="Avenir-Book"/>
                </a:rPr>
                <a:t>To safeguard the digital future of businesses and individuals by delivering cutting edge IT solutions services.</a:t>
              </a:r>
            </a:p>
            <a:p>
              <a:pPr marL="182966" indent="-171450">
                <a:spcBef>
                  <a:spcPts val="5"/>
                </a:spcBef>
                <a:buFont typeface="Arial" panose="020B0604020202020204" pitchFamily="34" charset="0"/>
                <a:buChar char="•"/>
              </a:pPr>
              <a:endParaRPr lang="en-MY" sz="1088" b="1" spc="-9" dirty="0">
                <a:solidFill>
                  <a:srgbClr val="333333"/>
                </a:solidFill>
                <a:latin typeface="Avenir-Book"/>
                <a:cs typeface="Avenir-Book"/>
              </a:endParaRPr>
            </a:p>
            <a:p>
              <a:pPr marL="11516">
                <a:spcBef>
                  <a:spcPts val="5"/>
                </a:spcBef>
              </a:pPr>
              <a:endParaRPr sz="1088" b="1" dirty="0">
                <a:latin typeface="Avenir-Book"/>
                <a:cs typeface="Avenir-Book"/>
              </a:endParaRPr>
            </a:p>
          </p:txBody>
        </p:sp>
      </p:grpSp>
      <p:sp>
        <p:nvSpPr>
          <p:cNvPr id="3" name="object 3"/>
          <p:cNvSpPr txBox="1"/>
          <p:nvPr/>
        </p:nvSpPr>
        <p:spPr>
          <a:xfrm>
            <a:off x="7551989" y="1767421"/>
            <a:ext cx="3200399" cy="45822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902" b="1" dirty="0">
                <a:solidFill>
                  <a:srgbClr val="404040"/>
                </a:solidFill>
                <a:latin typeface="AvenirNext-Heavy"/>
                <a:cs typeface="AvenirNext-Heavy"/>
              </a:rPr>
              <a:t>Vision</a:t>
            </a:r>
            <a:r>
              <a:rPr sz="2902" b="1" spc="-41" dirty="0">
                <a:solidFill>
                  <a:srgbClr val="404040"/>
                </a:solidFill>
                <a:latin typeface="AvenirNext-Heavy"/>
                <a:cs typeface="AvenirNext-Heavy"/>
              </a:rPr>
              <a:t> </a:t>
            </a:r>
            <a:r>
              <a:rPr sz="2902" b="1" dirty="0">
                <a:solidFill>
                  <a:srgbClr val="404040"/>
                </a:solidFill>
                <a:latin typeface="AvenirNext-Heavy"/>
                <a:cs typeface="AvenirNext-Heavy"/>
              </a:rPr>
              <a:t>&amp;</a:t>
            </a:r>
            <a:r>
              <a:rPr sz="2902" b="1" spc="-27" dirty="0">
                <a:solidFill>
                  <a:srgbClr val="404040"/>
                </a:solidFill>
                <a:latin typeface="AvenirNext-Heavy"/>
                <a:cs typeface="AvenirNext-Heavy"/>
              </a:rPr>
              <a:t> </a:t>
            </a:r>
            <a:r>
              <a:rPr sz="2902" b="1" spc="-9" dirty="0">
                <a:solidFill>
                  <a:srgbClr val="404040"/>
                </a:solidFill>
                <a:latin typeface="AvenirNext-Heavy"/>
                <a:cs typeface="AvenirNext-Heavy"/>
              </a:rPr>
              <a:t>Mission</a:t>
            </a:r>
            <a:endParaRPr sz="2902" dirty="0">
              <a:latin typeface="AvenirNext-Heavy"/>
              <a:cs typeface="AvenirNext-Heavy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3210" y="1223487"/>
            <a:ext cx="6518705" cy="6212008"/>
          </a:xfrm>
          <a:prstGeom prst="rect">
            <a:avLst/>
          </a:prstGeom>
        </p:spPr>
        <p:txBody>
          <a:bodyPr wrap="square" lIns="82918" tIns="41459" rIns="82918" bIns="41459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70" dirty="0">
                <a:latin typeface="Century Gothic" panose="020B0502020202020204" pitchFamily="34" charset="0"/>
                <a:cs typeface="Times New Roman" panose="02020603050405020304" pitchFamily="18" charset="0"/>
              </a:rPr>
              <a:t>COMPANY NAME : </a:t>
            </a:r>
            <a:r>
              <a:rPr lang="en-US" sz="127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HORNBILL ENVIROTECH SDN BHD </a:t>
            </a:r>
          </a:p>
          <a:p>
            <a:pPr>
              <a:lnSpc>
                <a:spcPct val="150000"/>
              </a:lnSpc>
            </a:pPr>
            <a:r>
              <a:rPr lang="en-US" sz="127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 202301003665(1497584-K) </a:t>
            </a:r>
          </a:p>
          <a:p>
            <a:endParaRPr lang="en-US" sz="127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270" dirty="0">
                <a:latin typeface="Century Gothic" panose="020B0502020202020204" pitchFamily="34" charset="0"/>
                <a:cs typeface="Times New Roman"/>
              </a:rPr>
              <a:t>HEAD OFFICE ADDRESS : Floor 2, LT 320, SL 7, Jalan </a:t>
            </a:r>
            <a:r>
              <a:rPr lang="en-US" sz="1270" dirty="0" err="1">
                <a:latin typeface="Century Gothic" panose="020B0502020202020204" pitchFamily="34" charset="0"/>
                <a:cs typeface="Times New Roman"/>
              </a:rPr>
              <a:t>Satok</a:t>
            </a:r>
            <a:r>
              <a:rPr lang="en-US" sz="1270" dirty="0">
                <a:latin typeface="Century Gothic" panose="020B0502020202020204" pitchFamily="34" charset="0"/>
                <a:cs typeface="Times New Roman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1270" dirty="0">
                <a:latin typeface="Century Gothic" panose="020B0502020202020204" pitchFamily="34" charset="0"/>
                <a:cs typeface="Times New Roman"/>
              </a:rPr>
              <a:t>		  93400, Kuching, Sarawak</a:t>
            </a:r>
          </a:p>
          <a:p>
            <a:endParaRPr lang="en-US" sz="1270" dirty="0">
              <a:latin typeface="Century Gothic" panose="020B0502020202020204" pitchFamily="34" charset="0"/>
              <a:cs typeface="Times New Roman"/>
            </a:endParaRPr>
          </a:p>
          <a:p>
            <a:endParaRPr lang="en-US" sz="127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270" dirty="0">
                <a:latin typeface="Century Gothic" panose="020B0502020202020204" pitchFamily="34" charset="0"/>
                <a:cs typeface="Times New Roman" panose="02020603050405020304" pitchFamily="18" charset="0"/>
              </a:rPr>
              <a:t>OPERATION OFFICE :</a:t>
            </a:r>
          </a:p>
          <a:p>
            <a:pPr algn="just"/>
            <a:endParaRPr lang="en-US" sz="127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1270" dirty="0">
                <a:latin typeface="Century Gothic" panose="020B0502020202020204" pitchFamily="34" charset="0"/>
                <a:cs typeface="Times New Roman"/>
              </a:rPr>
              <a:t>       (1) </a:t>
            </a:r>
            <a:r>
              <a:rPr lang="en-US" sz="1270" b="1" dirty="0">
                <a:latin typeface="Century Gothic" panose="020B0502020202020204" pitchFamily="34" charset="0"/>
                <a:cs typeface="Times New Roman"/>
              </a:rPr>
              <a:t>KL Branch </a:t>
            </a:r>
            <a:r>
              <a:rPr lang="en-US" sz="1088" dirty="0">
                <a:latin typeface="Century Gothic" panose="020B0502020202020204" pitchFamily="34" charset="0"/>
                <a:cs typeface="Times New Roman"/>
              </a:rPr>
              <a:t>:         </a:t>
            </a:r>
            <a:r>
              <a:rPr lang="en-US" sz="1270" dirty="0">
                <a:latin typeface="Century Gothic" panose="020B0502020202020204" pitchFamily="34" charset="0"/>
                <a:cs typeface="Times New Roman"/>
              </a:rPr>
              <a:t>No.11, Jalan </a:t>
            </a:r>
            <a:r>
              <a:rPr lang="en-US" sz="1270" dirty="0" err="1">
                <a:latin typeface="Century Gothic" panose="020B0502020202020204" pitchFamily="34" charset="0"/>
                <a:cs typeface="Times New Roman"/>
              </a:rPr>
              <a:t>Saujana</a:t>
            </a:r>
            <a:r>
              <a:rPr lang="en-US" sz="1270" dirty="0">
                <a:latin typeface="Century Gothic" panose="020B0502020202020204" pitchFamily="34" charset="0"/>
                <a:cs typeface="Times New Roman"/>
              </a:rPr>
              <a:t> Indah 10, 			                     </a:t>
            </a:r>
            <a:r>
              <a:rPr lang="en-US" sz="1270" dirty="0" err="1">
                <a:latin typeface="Century Gothic" panose="020B0502020202020204" pitchFamily="34" charset="0"/>
                <a:cs typeface="Times New Roman"/>
              </a:rPr>
              <a:t>TamanPerindustrian</a:t>
            </a:r>
            <a:r>
              <a:rPr lang="en-US" sz="127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270" dirty="0" err="1">
                <a:latin typeface="Century Gothic" panose="020B0502020202020204" pitchFamily="34" charset="0"/>
                <a:cs typeface="Times New Roman"/>
              </a:rPr>
              <a:t>Saujana</a:t>
            </a:r>
            <a:r>
              <a:rPr lang="en-US" sz="1270" dirty="0">
                <a:latin typeface="Century Gothic" panose="020B0502020202020204" pitchFamily="34" charset="0"/>
                <a:cs typeface="Times New Roman"/>
              </a:rPr>
              <a:t> Indah, </a:t>
            </a:r>
            <a:r>
              <a:rPr lang="en-US" sz="1270" dirty="0" err="1">
                <a:latin typeface="Century Gothic" panose="020B0502020202020204" pitchFamily="34" charset="0"/>
                <a:cs typeface="Times New Roman"/>
              </a:rPr>
              <a:t>Seksyen</a:t>
            </a:r>
            <a:r>
              <a:rPr lang="en-US" sz="1270" dirty="0">
                <a:latin typeface="Century Gothic" panose="020B0502020202020204" pitchFamily="34" charset="0"/>
                <a:cs typeface="Times New Roman"/>
              </a:rPr>
              <a:t>         	                     U2, 40150,Shah Alam, Selangor </a:t>
            </a:r>
            <a:r>
              <a:rPr lang="en-US" sz="1270" dirty="0" err="1">
                <a:latin typeface="Century Gothic" panose="020B0502020202020204" pitchFamily="34" charset="0"/>
                <a:cs typeface="Times New Roman"/>
              </a:rPr>
              <a:t>Darul</a:t>
            </a:r>
            <a:r>
              <a:rPr lang="en-US" sz="1270" dirty="0">
                <a:latin typeface="Century Gothic" panose="020B0502020202020204" pitchFamily="34" charset="0"/>
                <a:cs typeface="Times New Roman"/>
              </a:rPr>
              <a:t> Ehsan.</a:t>
            </a:r>
          </a:p>
          <a:p>
            <a:pPr fontAlgn="base"/>
            <a:endParaRPr lang="en-US" sz="1088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088" dirty="0">
                <a:latin typeface="Century Gothic" panose="020B0502020202020204" pitchFamily="34" charset="0"/>
                <a:cs typeface="Times New Roman"/>
              </a:rPr>
              <a:t>        </a:t>
            </a:r>
            <a:r>
              <a:rPr lang="en-US" sz="1270" dirty="0">
                <a:latin typeface="Century Gothic" panose="020B0502020202020204" pitchFamily="34" charset="0"/>
                <a:cs typeface="Times New Roman"/>
              </a:rPr>
              <a:t>(2) </a:t>
            </a:r>
            <a:r>
              <a:rPr lang="en-US" sz="1270" b="1" dirty="0">
                <a:latin typeface="Century Gothic" panose="020B0502020202020204" pitchFamily="34" charset="0"/>
                <a:cs typeface="Times New Roman"/>
              </a:rPr>
              <a:t>Bintulu Branch </a:t>
            </a:r>
            <a:r>
              <a:rPr lang="en-US" sz="1088" dirty="0">
                <a:latin typeface="Century Gothic" panose="020B0502020202020204" pitchFamily="34" charset="0"/>
                <a:cs typeface="Times New Roman"/>
              </a:rPr>
              <a:t>: </a:t>
            </a:r>
            <a:r>
              <a:rPr lang="en-US" sz="1270" dirty="0">
                <a:latin typeface="Century Gothic" panose="020B0502020202020204" pitchFamily="34" charset="0"/>
                <a:cs typeface="Times New Roman"/>
              </a:rPr>
              <a:t>2nd Floor, No.186, Lot 7774, </a:t>
            </a:r>
            <a:r>
              <a:rPr lang="en-US" sz="1270" dirty="0" err="1">
                <a:latin typeface="Century Gothic" panose="020B0502020202020204" pitchFamily="34" charset="0"/>
                <a:cs typeface="Times New Roman"/>
              </a:rPr>
              <a:t>Assyakirin</a:t>
            </a:r>
            <a:r>
              <a:rPr lang="en-US" sz="1270" dirty="0">
                <a:latin typeface="Century Gothic" panose="020B0502020202020204" pitchFamily="34" charset="0"/>
                <a:cs typeface="Times New Roman"/>
              </a:rPr>
              <a:t> 		                    Commerce Square, Jalan Sultan Iskandar,</a:t>
            </a:r>
          </a:p>
          <a:p>
            <a:pPr>
              <a:lnSpc>
                <a:spcPct val="150000"/>
              </a:lnSpc>
            </a:pPr>
            <a:r>
              <a:rPr lang="en-US" sz="1270" dirty="0">
                <a:latin typeface="Century Gothic" panose="020B0502020202020204" pitchFamily="34" charset="0"/>
                <a:cs typeface="Times New Roman" panose="02020603050405020304" pitchFamily="18" charset="0"/>
              </a:rPr>
              <a:t>		97000,Bintulu, Sarawak</a:t>
            </a:r>
          </a:p>
          <a:p>
            <a:r>
              <a:rPr lang="en-US" sz="1270" dirty="0"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</a:t>
            </a:r>
          </a:p>
          <a:p>
            <a:pPr>
              <a:lnSpc>
                <a:spcPct val="150000"/>
              </a:lnSpc>
            </a:pPr>
            <a:r>
              <a:rPr lang="en-US" sz="127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1270" dirty="0">
                <a:latin typeface="Century Gothic" panose="020B0502020202020204" pitchFamily="34" charset="0"/>
                <a:cs typeface="Times New Roman" panose="02020603050405020304" pitchFamily="18" charset="0"/>
              </a:rPr>
              <a:t>(3) </a:t>
            </a:r>
            <a:r>
              <a:rPr lang="en-US" sz="127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JB Branch </a:t>
            </a:r>
            <a:r>
              <a:rPr lang="en-US" sz="1270" dirty="0">
                <a:latin typeface="Century Gothic" panose="020B0502020202020204" pitchFamily="34" charset="0"/>
                <a:cs typeface="Times New Roman" panose="02020603050405020304" pitchFamily="18" charset="0"/>
              </a:rPr>
              <a:t>:         20,Jalan </a:t>
            </a:r>
            <a:r>
              <a:rPr lang="en-US" sz="127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Senangin</a:t>
            </a:r>
            <a:r>
              <a:rPr lang="en-US" sz="1270" dirty="0">
                <a:latin typeface="Century Gothic" panose="020B0502020202020204" pitchFamily="34" charset="0"/>
                <a:cs typeface="Times New Roman" panose="02020603050405020304" pitchFamily="18" charset="0"/>
              </a:rPr>
              <a:t> 5/1,</a:t>
            </a:r>
          </a:p>
          <a:p>
            <a:pPr>
              <a:lnSpc>
                <a:spcPct val="150000"/>
              </a:lnSpc>
            </a:pPr>
            <a:r>
              <a:rPr lang="en-US" sz="1270" dirty="0">
                <a:latin typeface="Century Gothic" panose="020B0502020202020204" pitchFamily="34" charset="0"/>
                <a:cs typeface="Times New Roman"/>
              </a:rPr>
              <a:t>                                          Taman </a:t>
            </a:r>
            <a:r>
              <a:rPr lang="en-US" sz="1270" dirty="0" err="1">
                <a:latin typeface="Century Gothic" panose="020B0502020202020204" pitchFamily="34" charset="0"/>
                <a:cs typeface="Times New Roman"/>
              </a:rPr>
              <a:t>Pasir</a:t>
            </a:r>
            <a:r>
              <a:rPr lang="en-US" sz="1270" dirty="0">
                <a:latin typeface="Century Gothic" panose="020B0502020202020204" pitchFamily="34" charset="0"/>
                <a:cs typeface="Times New Roman"/>
              </a:rPr>
              <a:t> </a:t>
            </a:r>
            <a:r>
              <a:rPr lang="en-US" sz="1270" dirty="0" err="1">
                <a:latin typeface="Century Gothic" panose="020B0502020202020204" pitchFamily="34" charset="0"/>
                <a:cs typeface="Times New Roman"/>
              </a:rPr>
              <a:t>Putih</a:t>
            </a:r>
            <a:r>
              <a:rPr lang="en-US" sz="1270" dirty="0">
                <a:latin typeface="Century Gothic" panose="020B0502020202020204" pitchFamily="34" charset="0"/>
                <a:cs typeface="Times New Roman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1270" dirty="0">
                <a:latin typeface="Century Gothic" panose="020B0502020202020204" pitchFamily="34" charset="0"/>
                <a:cs typeface="Times New Roman"/>
              </a:rPr>
              <a:t>	                     81700,Pasir </a:t>
            </a:r>
            <a:r>
              <a:rPr lang="en-US" sz="1270" dirty="0" err="1">
                <a:latin typeface="Century Gothic" panose="020B0502020202020204" pitchFamily="34" charset="0"/>
                <a:cs typeface="Times New Roman"/>
              </a:rPr>
              <a:t>Gudang,Johor</a:t>
            </a:r>
            <a:endParaRPr lang="en-US" sz="1270" dirty="0">
              <a:latin typeface="Century Gothic" panose="020B0502020202020204" pitchFamily="34" charset="0"/>
              <a:cs typeface="Times New Roman"/>
            </a:endParaRPr>
          </a:p>
          <a:p>
            <a:endParaRPr lang="en-US" sz="127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sz="127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sz="12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7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441491" y="4187955"/>
            <a:ext cx="4310897" cy="2530680"/>
            <a:chOff x="410705" y="1896816"/>
            <a:chExt cx="9711734" cy="5382407"/>
          </a:xfrm>
        </p:grpSpPr>
        <p:pic>
          <p:nvPicPr>
            <p:cNvPr id="46" name="Picture 45" descr="Map&#10;&#10;Description automatically generated">
              <a:extLst>
                <a:ext uri="{FF2B5EF4-FFF2-40B4-BE49-F238E27FC236}">
                  <a16:creationId xmlns:a16="http://schemas.microsoft.com/office/drawing/2014/main" id="{B82BB426-CCE7-C991-F4C1-DDD9426F5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85" b="23494"/>
            <a:stretch/>
          </p:blipFill>
          <p:spPr>
            <a:xfrm>
              <a:off x="410705" y="1896816"/>
              <a:ext cx="9711734" cy="5382407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C9F2DDA-36B4-2DBA-E412-89F71F885920}"/>
                </a:ext>
              </a:extLst>
            </p:cNvPr>
            <p:cNvSpPr/>
            <p:nvPr/>
          </p:nvSpPr>
          <p:spPr>
            <a:xfrm>
              <a:off x="5772663" y="5690097"/>
              <a:ext cx="180000" cy="18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16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478DFBE-4D99-7350-9C59-3062098005DC}"/>
                </a:ext>
              </a:extLst>
            </p:cNvPr>
            <p:cNvSpPr/>
            <p:nvPr/>
          </p:nvSpPr>
          <p:spPr>
            <a:xfrm>
              <a:off x="1706463" y="4242297"/>
              <a:ext cx="180000" cy="18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16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B750F87-2FE8-DF84-656C-D2F2AFA37CA6}"/>
                </a:ext>
              </a:extLst>
            </p:cNvPr>
            <p:cNvSpPr/>
            <p:nvPr/>
          </p:nvSpPr>
          <p:spPr>
            <a:xfrm>
              <a:off x="8287263" y="6102978"/>
              <a:ext cx="180000" cy="18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16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7135036-23F2-2F7C-0525-11AEE9F741D8}"/>
                </a:ext>
              </a:extLst>
            </p:cNvPr>
            <p:cNvSpPr txBox="1"/>
            <p:nvPr/>
          </p:nvSpPr>
          <p:spPr>
            <a:xfrm>
              <a:off x="8424485" y="6008312"/>
              <a:ext cx="1033555" cy="463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16"/>
                <a:t>Office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F1A587A-481F-96A2-BFF2-EB48432E6246}"/>
                </a:ext>
              </a:extLst>
            </p:cNvPr>
            <p:cNvSpPr/>
            <p:nvPr/>
          </p:nvSpPr>
          <p:spPr>
            <a:xfrm>
              <a:off x="3410463" y="5156697"/>
              <a:ext cx="180000" cy="180000"/>
            </a:xfrm>
            <a:prstGeom prst="ellipse">
              <a:avLst/>
            </a:prstGeom>
            <a:solidFill>
              <a:srgbClr val="E63EB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16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1FA5A79-B5D5-3AB2-67FF-45CD66F4ADB5}"/>
                </a:ext>
              </a:extLst>
            </p:cNvPr>
            <p:cNvSpPr/>
            <p:nvPr/>
          </p:nvSpPr>
          <p:spPr>
            <a:xfrm>
              <a:off x="5843942" y="5510097"/>
              <a:ext cx="180000" cy="180000"/>
            </a:xfrm>
            <a:prstGeom prst="ellipse">
              <a:avLst/>
            </a:prstGeom>
            <a:solidFill>
              <a:srgbClr val="E63EB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16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EB9D3D8-3A6E-B003-2ECC-63E31FDC43A7}"/>
                </a:ext>
              </a:extLst>
            </p:cNvPr>
            <p:cNvSpPr/>
            <p:nvPr/>
          </p:nvSpPr>
          <p:spPr>
            <a:xfrm>
              <a:off x="1895342" y="4214697"/>
              <a:ext cx="180000" cy="180000"/>
            </a:xfrm>
            <a:prstGeom prst="ellipse">
              <a:avLst/>
            </a:prstGeom>
            <a:solidFill>
              <a:srgbClr val="E63EB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16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10BA5C-82F9-0D20-ECA2-E35540015516}"/>
                </a:ext>
              </a:extLst>
            </p:cNvPr>
            <p:cNvSpPr/>
            <p:nvPr/>
          </p:nvSpPr>
          <p:spPr>
            <a:xfrm>
              <a:off x="8287263" y="6431748"/>
              <a:ext cx="180000" cy="180000"/>
            </a:xfrm>
            <a:prstGeom prst="ellipse">
              <a:avLst/>
            </a:prstGeom>
            <a:solidFill>
              <a:srgbClr val="E63EB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16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305F640-EE24-F61D-E920-F76D83876C4C}"/>
                </a:ext>
              </a:extLst>
            </p:cNvPr>
            <p:cNvSpPr txBox="1"/>
            <p:nvPr/>
          </p:nvSpPr>
          <p:spPr>
            <a:xfrm>
              <a:off x="8445229" y="6333809"/>
              <a:ext cx="1477744" cy="463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16"/>
                <a:t>Workshop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8A8F1E4-9065-1AE5-3F37-0A65CB46EF3C}"/>
                </a:ext>
              </a:extLst>
            </p:cNvPr>
            <p:cNvSpPr txBox="1"/>
            <p:nvPr/>
          </p:nvSpPr>
          <p:spPr>
            <a:xfrm>
              <a:off x="426558" y="4147629"/>
              <a:ext cx="1399318" cy="73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6"/>
                <a:t>Shah </a:t>
              </a:r>
              <a:r>
                <a:rPr lang="en-US" sz="816" err="1"/>
                <a:t>Alam</a:t>
              </a:r>
              <a:endParaRPr lang="en-MY" sz="816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FBD863-2ADA-D6D1-50DB-AF48B068A705}"/>
                </a:ext>
              </a:extLst>
            </p:cNvPr>
            <p:cNvSpPr txBox="1"/>
            <p:nvPr/>
          </p:nvSpPr>
          <p:spPr>
            <a:xfrm>
              <a:off x="4612186" y="5330094"/>
              <a:ext cx="1389361" cy="463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6" dirty="0"/>
                <a:t>Bintulu</a:t>
              </a:r>
              <a:endParaRPr lang="en-MY" sz="816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2753573-645C-5109-A724-2B49258DF42A}"/>
                </a:ext>
              </a:extLst>
            </p:cNvPr>
            <p:cNvSpPr txBox="1"/>
            <p:nvPr/>
          </p:nvSpPr>
          <p:spPr>
            <a:xfrm>
              <a:off x="2957387" y="5418470"/>
              <a:ext cx="1654799" cy="73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16" err="1"/>
                <a:t>Pasir</a:t>
              </a:r>
              <a:r>
                <a:rPr lang="en-US" sz="816"/>
                <a:t> Gudang</a:t>
              </a:r>
              <a:endParaRPr lang="en-MY" sz="816"/>
            </a:p>
          </p:txBody>
        </p:sp>
      </p:grpSp>
      <p:sp>
        <p:nvSpPr>
          <p:cNvPr id="2" name="Rectangle 1"/>
          <p:cNvSpPr/>
          <p:nvPr/>
        </p:nvSpPr>
        <p:spPr>
          <a:xfrm>
            <a:off x="4613476" y="302437"/>
            <a:ext cx="2933367" cy="594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64" b="1" dirty="0">
                <a:solidFill>
                  <a:schemeClr val="tx1">
                    <a:lumMod val="75000"/>
                    <a:lumOff val="25000"/>
                  </a:schemeClr>
                </a:solidFill>
                <a:latin typeface="Airbnb Cereal App Light" panose="020B0402020203020204" pitchFamily="34" charset="0"/>
                <a:ea typeface="Airbnb Cereal App Light" panose="020B0402020203020204" pitchFamily="34" charset="0"/>
                <a:cs typeface="Airbnb Cereal App Light" panose="020B0402020203020204" pitchFamily="34" charset="0"/>
              </a:rPr>
              <a:t>INTRODUCTION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EED57E-87E2-A09B-97C8-2DAFF6310D91}"/>
              </a:ext>
            </a:extLst>
          </p:cNvPr>
          <p:cNvSpPr/>
          <p:nvPr/>
        </p:nvSpPr>
        <p:spPr>
          <a:xfrm>
            <a:off x="7964165" y="6492004"/>
            <a:ext cx="79899" cy="846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8658B-F5B8-1407-2509-3C84DFFC2FAA}"/>
              </a:ext>
            </a:extLst>
          </p:cNvPr>
          <p:cNvSpPr txBox="1"/>
          <p:nvPr/>
        </p:nvSpPr>
        <p:spPr>
          <a:xfrm>
            <a:off x="7236222" y="6455838"/>
            <a:ext cx="616717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6" dirty="0"/>
              <a:t>Kuching</a:t>
            </a:r>
            <a:endParaRPr lang="en-MY" sz="816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E3D65CD-BAEE-B83C-5DEC-A7F34645D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7041" y="285976"/>
            <a:ext cx="2285220" cy="6317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Map&#10;&#10;Description automatically generated">
            <a:extLst>
              <a:ext uri="{FF2B5EF4-FFF2-40B4-BE49-F238E27FC236}">
                <a16:creationId xmlns:a16="http://schemas.microsoft.com/office/drawing/2014/main" id="{5F8D20F1-D546-7771-2224-ABC2476AD5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5" b="23494"/>
          <a:stretch/>
        </p:blipFill>
        <p:spPr>
          <a:xfrm>
            <a:off x="1239175" y="1108760"/>
            <a:ext cx="9696786" cy="515901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8979DA-D486-B4BA-7C4C-91B17F4C2C3F}"/>
              </a:ext>
            </a:extLst>
          </p:cNvPr>
          <p:cNvCxnSpPr>
            <a:endCxn id="7" idx="1"/>
          </p:cNvCxnSpPr>
          <p:nvPr/>
        </p:nvCxnSpPr>
        <p:spPr>
          <a:xfrm>
            <a:off x="6510590" y="2123186"/>
            <a:ext cx="131286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F3C0C84-9668-E2B5-69CB-EF9B8AEDD1C1}"/>
              </a:ext>
            </a:extLst>
          </p:cNvPr>
          <p:cNvCxnSpPr/>
          <p:nvPr/>
        </p:nvCxnSpPr>
        <p:spPr>
          <a:xfrm flipV="1">
            <a:off x="2248409" y="2945313"/>
            <a:ext cx="0" cy="20219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5F1166-9FFD-7DD3-23F9-66EB257186F3}"/>
              </a:ext>
            </a:extLst>
          </p:cNvPr>
          <p:cNvCxnSpPr/>
          <p:nvPr/>
        </p:nvCxnSpPr>
        <p:spPr>
          <a:xfrm flipV="1">
            <a:off x="4080597" y="2945313"/>
            <a:ext cx="0" cy="20219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9D9AEE-16BB-BCC2-CBD0-019F31804505}"/>
              </a:ext>
            </a:extLst>
          </p:cNvPr>
          <p:cNvCxnSpPr/>
          <p:nvPr/>
        </p:nvCxnSpPr>
        <p:spPr>
          <a:xfrm flipV="1">
            <a:off x="6058487" y="2924761"/>
            <a:ext cx="0" cy="20219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94518B-1022-0DBF-8735-26D5C8DC4B1F}"/>
              </a:ext>
            </a:extLst>
          </p:cNvPr>
          <p:cNvCxnSpPr/>
          <p:nvPr/>
        </p:nvCxnSpPr>
        <p:spPr>
          <a:xfrm flipV="1">
            <a:off x="8296602" y="2967628"/>
            <a:ext cx="0" cy="20219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FEFE6D6-9EBE-A8D4-6AE1-732218835AAF}"/>
              </a:ext>
            </a:extLst>
          </p:cNvPr>
          <p:cNvCxnSpPr>
            <a:cxnSpLocks/>
          </p:cNvCxnSpPr>
          <p:nvPr/>
        </p:nvCxnSpPr>
        <p:spPr>
          <a:xfrm flipV="1">
            <a:off x="9066852" y="4038900"/>
            <a:ext cx="0" cy="17850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A0E9CA1-05CD-B510-A750-7942558B3207}"/>
              </a:ext>
            </a:extLst>
          </p:cNvPr>
          <p:cNvCxnSpPr>
            <a:cxnSpLocks/>
          </p:cNvCxnSpPr>
          <p:nvPr/>
        </p:nvCxnSpPr>
        <p:spPr>
          <a:xfrm flipV="1">
            <a:off x="7070758" y="4048679"/>
            <a:ext cx="0" cy="17850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89C46B1-71B8-E023-E5F9-B1434593FCEB}"/>
              </a:ext>
            </a:extLst>
          </p:cNvPr>
          <p:cNvCxnSpPr>
            <a:cxnSpLocks/>
          </p:cNvCxnSpPr>
          <p:nvPr/>
        </p:nvCxnSpPr>
        <p:spPr>
          <a:xfrm flipV="1">
            <a:off x="4669000" y="4024705"/>
            <a:ext cx="0" cy="20247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D15E576-2153-97F1-3EAE-21B1A0F5E2CE}"/>
              </a:ext>
            </a:extLst>
          </p:cNvPr>
          <p:cNvCxnSpPr>
            <a:cxnSpLocks/>
          </p:cNvCxnSpPr>
          <p:nvPr/>
        </p:nvCxnSpPr>
        <p:spPr>
          <a:xfrm flipV="1">
            <a:off x="5895718" y="4014328"/>
            <a:ext cx="0" cy="36446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BF9D032-8CA0-86D2-0BA3-F89335D458A7}"/>
              </a:ext>
            </a:extLst>
          </p:cNvPr>
          <p:cNvCxnSpPr>
            <a:cxnSpLocks/>
          </p:cNvCxnSpPr>
          <p:nvPr/>
        </p:nvCxnSpPr>
        <p:spPr>
          <a:xfrm flipV="1">
            <a:off x="6552281" y="4761786"/>
            <a:ext cx="12643" cy="60075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3F57B34-7F5C-469A-D214-52143A72C957}"/>
              </a:ext>
            </a:extLst>
          </p:cNvPr>
          <p:cNvCxnSpPr>
            <a:cxnSpLocks/>
          </p:cNvCxnSpPr>
          <p:nvPr/>
        </p:nvCxnSpPr>
        <p:spPr>
          <a:xfrm flipV="1">
            <a:off x="7059709" y="4567108"/>
            <a:ext cx="0" cy="17850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87B9FE4-F883-B06B-E68E-B86514ADD7EB}"/>
              </a:ext>
            </a:extLst>
          </p:cNvPr>
          <p:cNvSpPr/>
          <p:nvPr/>
        </p:nvSpPr>
        <p:spPr>
          <a:xfrm>
            <a:off x="5266821" y="960205"/>
            <a:ext cx="1451063" cy="4652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51" dirty="0"/>
              <a:t>Managing Director</a:t>
            </a:r>
            <a:endParaRPr lang="en-MY" sz="145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A3E5E7-4C20-2403-996E-A977662FB3A4}"/>
              </a:ext>
            </a:extLst>
          </p:cNvPr>
          <p:cNvSpPr/>
          <p:nvPr/>
        </p:nvSpPr>
        <p:spPr>
          <a:xfrm>
            <a:off x="5474116" y="1890555"/>
            <a:ext cx="1036474" cy="4652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General Manager</a:t>
            </a:r>
            <a:endParaRPr lang="en-MY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EBA276-47FA-3DCF-133B-0506DBD68C2C}"/>
              </a:ext>
            </a:extLst>
          </p:cNvPr>
          <p:cNvSpPr/>
          <p:nvPr/>
        </p:nvSpPr>
        <p:spPr>
          <a:xfrm>
            <a:off x="7789308" y="3099122"/>
            <a:ext cx="1036474" cy="4652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Head of </a:t>
            </a:r>
          </a:p>
          <a:p>
            <a:pPr algn="ctr"/>
            <a:r>
              <a:rPr lang="en-US" sz="1200" dirty="0"/>
              <a:t>Project</a:t>
            </a:r>
            <a:endParaRPr lang="en-MY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FD1E52-F085-8899-A31A-0B5CAF2C244F}"/>
              </a:ext>
            </a:extLst>
          </p:cNvPr>
          <p:cNvSpPr/>
          <p:nvPr/>
        </p:nvSpPr>
        <p:spPr>
          <a:xfrm>
            <a:off x="7823456" y="1890555"/>
            <a:ext cx="1589259" cy="4652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Assistant </a:t>
            </a:r>
          </a:p>
          <a:p>
            <a:pPr algn="ctr"/>
            <a:r>
              <a:rPr lang="en-US" sz="1200" dirty="0"/>
              <a:t>General Manager</a:t>
            </a:r>
            <a:endParaRPr lang="en-MY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6579CB-1C1E-FB98-74EF-4B3CD4D94FC0}"/>
              </a:ext>
            </a:extLst>
          </p:cNvPr>
          <p:cNvSpPr/>
          <p:nvPr/>
        </p:nvSpPr>
        <p:spPr>
          <a:xfrm>
            <a:off x="1730172" y="3147505"/>
            <a:ext cx="1036474" cy="4652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Head of BD &amp; Sales</a:t>
            </a:r>
            <a:endParaRPr lang="en-MY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AF5130-0A15-EA47-7BAD-A603CDB62D20}"/>
              </a:ext>
            </a:extLst>
          </p:cNvPr>
          <p:cNvSpPr/>
          <p:nvPr/>
        </p:nvSpPr>
        <p:spPr>
          <a:xfrm>
            <a:off x="3588326" y="3138166"/>
            <a:ext cx="1036474" cy="4652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Head of </a:t>
            </a:r>
          </a:p>
          <a:p>
            <a:pPr algn="ctr"/>
            <a:r>
              <a:rPr lang="en-US" sz="1200" dirty="0"/>
              <a:t>HRM</a:t>
            </a:r>
            <a:endParaRPr lang="en-MY" sz="1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0D2D1E-7DAD-4249-B960-19351809DF5C}"/>
              </a:ext>
            </a:extLst>
          </p:cNvPr>
          <p:cNvCxnSpPr>
            <a:endCxn id="3" idx="0"/>
          </p:cNvCxnSpPr>
          <p:nvPr/>
        </p:nvCxnSpPr>
        <p:spPr>
          <a:xfrm>
            <a:off x="5992353" y="1425467"/>
            <a:ext cx="0" cy="4650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B5881B-C021-37A2-5FE1-E8D5AD5C61E3}"/>
              </a:ext>
            </a:extLst>
          </p:cNvPr>
          <p:cNvCxnSpPr>
            <a:cxnSpLocks/>
          </p:cNvCxnSpPr>
          <p:nvPr/>
        </p:nvCxnSpPr>
        <p:spPr>
          <a:xfrm>
            <a:off x="6064687" y="2355816"/>
            <a:ext cx="0" cy="57254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936176-1271-3D77-CE22-BBBF56914856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2198989" y="4003311"/>
            <a:ext cx="0" cy="40486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B15210-3D0C-5FFA-6298-6708CC62BA6D}"/>
              </a:ext>
            </a:extLst>
          </p:cNvPr>
          <p:cNvCxnSpPr>
            <a:cxnSpLocks/>
          </p:cNvCxnSpPr>
          <p:nvPr/>
        </p:nvCxnSpPr>
        <p:spPr>
          <a:xfrm>
            <a:off x="2238172" y="2928365"/>
            <a:ext cx="6068972" cy="3730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F0D34C6-C784-B52C-BDD5-9AFB6DF84F0F}"/>
              </a:ext>
            </a:extLst>
          </p:cNvPr>
          <p:cNvSpPr/>
          <p:nvPr/>
        </p:nvSpPr>
        <p:spPr>
          <a:xfrm>
            <a:off x="1680752" y="4408177"/>
            <a:ext cx="1036474" cy="4170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70" dirty="0"/>
              <a:t>Sales Engineers</a:t>
            </a:r>
            <a:endParaRPr lang="en-MY" sz="127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67382A-B71C-10B3-B98F-9D9A3FB7085E}"/>
              </a:ext>
            </a:extLst>
          </p:cNvPr>
          <p:cNvSpPr/>
          <p:nvPr/>
        </p:nvSpPr>
        <p:spPr>
          <a:xfrm>
            <a:off x="6589199" y="4215633"/>
            <a:ext cx="1057622" cy="3936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70" dirty="0"/>
              <a:t>Green Solutions</a:t>
            </a:r>
            <a:endParaRPr lang="en-MY" sz="127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7FF797-0BA3-E414-D190-182FB2E696CC}"/>
              </a:ext>
            </a:extLst>
          </p:cNvPr>
          <p:cNvSpPr/>
          <p:nvPr/>
        </p:nvSpPr>
        <p:spPr>
          <a:xfrm>
            <a:off x="8548615" y="4202553"/>
            <a:ext cx="1036474" cy="352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70"/>
              <a:t>Workshop</a:t>
            </a:r>
            <a:endParaRPr lang="en-MY" sz="127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889A39-A5D8-4645-F135-CD99E5760D82}"/>
              </a:ext>
            </a:extLst>
          </p:cNvPr>
          <p:cNvSpPr/>
          <p:nvPr/>
        </p:nvSpPr>
        <p:spPr>
          <a:xfrm>
            <a:off x="7144595" y="5232664"/>
            <a:ext cx="850362" cy="4590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88"/>
              <a:t>Piping &amp; Structure</a:t>
            </a:r>
            <a:r>
              <a:rPr lang="en-US" sz="1270"/>
              <a:t> </a:t>
            </a:r>
            <a:endParaRPr lang="en-MY" sz="127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DACC92-F4A1-52D6-E563-DA852FBEF96A}"/>
              </a:ext>
            </a:extLst>
          </p:cNvPr>
          <p:cNvSpPr/>
          <p:nvPr/>
        </p:nvSpPr>
        <p:spPr>
          <a:xfrm>
            <a:off x="6096000" y="5232665"/>
            <a:ext cx="877594" cy="4292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88" dirty="0"/>
              <a:t>Equipment</a:t>
            </a:r>
            <a:r>
              <a:rPr lang="en-US" sz="1270" dirty="0"/>
              <a:t> </a:t>
            </a:r>
            <a:endParaRPr lang="en-MY" sz="127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C047F08-65E7-FA59-B865-015D11F9095C}"/>
              </a:ext>
            </a:extLst>
          </p:cNvPr>
          <p:cNvSpPr/>
          <p:nvPr/>
        </p:nvSpPr>
        <p:spPr>
          <a:xfrm>
            <a:off x="5477798" y="4197808"/>
            <a:ext cx="883089" cy="6247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270" dirty="0"/>
              <a:t>3D Scanning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B6730AD-0711-EA5E-C9F7-F5C438E63DB0}"/>
              </a:ext>
            </a:extLst>
          </p:cNvPr>
          <p:cNvSpPr/>
          <p:nvPr/>
        </p:nvSpPr>
        <p:spPr>
          <a:xfrm>
            <a:off x="3109824" y="4232753"/>
            <a:ext cx="742308" cy="3765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70"/>
              <a:t>Logistic Admin</a:t>
            </a:r>
            <a:endParaRPr lang="en-MY" sz="127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0BE28D4-0CA1-81D4-A91B-63570054B2BA}"/>
              </a:ext>
            </a:extLst>
          </p:cNvPr>
          <p:cNvSpPr/>
          <p:nvPr/>
        </p:nvSpPr>
        <p:spPr>
          <a:xfrm>
            <a:off x="4294005" y="4215634"/>
            <a:ext cx="808983" cy="334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70"/>
              <a:t>Finance</a:t>
            </a:r>
            <a:endParaRPr lang="en-MY" sz="127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131F8C9-CB46-4FBE-A1FC-45153082C492}"/>
              </a:ext>
            </a:extLst>
          </p:cNvPr>
          <p:cNvSpPr/>
          <p:nvPr/>
        </p:nvSpPr>
        <p:spPr>
          <a:xfrm>
            <a:off x="5266821" y="1427248"/>
            <a:ext cx="1451063" cy="25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70" dirty="0"/>
              <a:t>Muhamad Adnan</a:t>
            </a:r>
            <a:endParaRPr lang="en-MY" sz="127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755F456-1269-51D2-FA5D-86C7204056EC}"/>
              </a:ext>
            </a:extLst>
          </p:cNvPr>
          <p:cNvSpPr/>
          <p:nvPr/>
        </p:nvSpPr>
        <p:spPr>
          <a:xfrm>
            <a:off x="5480315" y="2353862"/>
            <a:ext cx="1030275" cy="4543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Amir </a:t>
            </a:r>
            <a:r>
              <a:rPr lang="en-US" sz="1200" dirty="0" err="1"/>
              <a:t>Mushannif</a:t>
            </a:r>
            <a:endParaRPr lang="en-MY" sz="12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79D3DAB-B41D-F3BA-EBDC-8C7C4E76C2D6}"/>
              </a:ext>
            </a:extLst>
          </p:cNvPr>
          <p:cNvSpPr/>
          <p:nvPr/>
        </p:nvSpPr>
        <p:spPr>
          <a:xfrm>
            <a:off x="7823456" y="2374671"/>
            <a:ext cx="1589260" cy="2572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70"/>
              <a:t>Mohd Hafiz</a:t>
            </a:r>
            <a:endParaRPr lang="en-MY" sz="1632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6C1099C-A35F-1D80-44C6-259F1E8A3646}"/>
              </a:ext>
            </a:extLst>
          </p:cNvPr>
          <p:cNvCxnSpPr>
            <a:cxnSpLocks/>
          </p:cNvCxnSpPr>
          <p:nvPr/>
        </p:nvCxnSpPr>
        <p:spPr>
          <a:xfrm>
            <a:off x="5889699" y="4031790"/>
            <a:ext cx="4352195" cy="2979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E9A1250E-396E-1311-C67C-7B1A341ECF15}"/>
              </a:ext>
            </a:extLst>
          </p:cNvPr>
          <p:cNvSpPr/>
          <p:nvPr/>
        </p:nvSpPr>
        <p:spPr>
          <a:xfrm>
            <a:off x="1740840" y="3605905"/>
            <a:ext cx="1036474" cy="452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Ilham </a:t>
            </a:r>
            <a:r>
              <a:rPr lang="en-US" sz="1200" dirty="0" err="1"/>
              <a:t>Nurarif</a:t>
            </a:r>
            <a:endParaRPr lang="en-MY" sz="1200" dirty="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6420E4F-F57C-8D90-7C80-99DD779E6C3D}"/>
              </a:ext>
            </a:extLst>
          </p:cNvPr>
          <p:cNvCxnSpPr>
            <a:cxnSpLocks/>
          </p:cNvCxnSpPr>
          <p:nvPr/>
        </p:nvCxnSpPr>
        <p:spPr>
          <a:xfrm flipV="1">
            <a:off x="8310122" y="3722069"/>
            <a:ext cx="0" cy="32119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E057AB5-87BD-67B5-C204-E46EFCFAF682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9066852" y="4555042"/>
            <a:ext cx="0" cy="23076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9B69BF2-4AB1-B4D4-3595-9B4EF71980F5}"/>
              </a:ext>
            </a:extLst>
          </p:cNvPr>
          <p:cNvCxnSpPr>
            <a:cxnSpLocks/>
          </p:cNvCxnSpPr>
          <p:nvPr/>
        </p:nvCxnSpPr>
        <p:spPr>
          <a:xfrm>
            <a:off x="6552282" y="4761785"/>
            <a:ext cx="101485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F2A5CC1-A8EF-7B95-19FE-5A9E99387627}"/>
              </a:ext>
            </a:extLst>
          </p:cNvPr>
          <p:cNvCxnSpPr>
            <a:cxnSpLocks/>
          </p:cNvCxnSpPr>
          <p:nvPr/>
        </p:nvCxnSpPr>
        <p:spPr>
          <a:xfrm flipV="1">
            <a:off x="7567137" y="4763405"/>
            <a:ext cx="3899" cy="47715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F151679-2C47-6440-9383-BC6E12318648}"/>
              </a:ext>
            </a:extLst>
          </p:cNvPr>
          <p:cNvCxnSpPr>
            <a:cxnSpLocks/>
            <a:endCxn id="127" idx="2"/>
          </p:cNvCxnSpPr>
          <p:nvPr/>
        </p:nvCxnSpPr>
        <p:spPr>
          <a:xfrm flipH="1" flipV="1">
            <a:off x="4104163" y="3850159"/>
            <a:ext cx="13069" cy="16416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8E6B5DA-E8E7-AAC2-A763-56ADAF5F756A}"/>
              </a:ext>
            </a:extLst>
          </p:cNvPr>
          <p:cNvCxnSpPr>
            <a:cxnSpLocks/>
          </p:cNvCxnSpPr>
          <p:nvPr/>
        </p:nvCxnSpPr>
        <p:spPr>
          <a:xfrm>
            <a:off x="3480978" y="4038900"/>
            <a:ext cx="11846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C1B7944-25F7-73BE-74A0-5BB1B5CF6C51}"/>
              </a:ext>
            </a:extLst>
          </p:cNvPr>
          <p:cNvCxnSpPr>
            <a:cxnSpLocks/>
          </p:cNvCxnSpPr>
          <p:nvPr/>
        </p:nvCxnSpPr>
        <p:spPr>
          <a:xfrm flipV="1">
            <a:off x="3480978" y="4024705"/>
            <a:ext cx="0" cy="20247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A2A5123-731C-453F-9D2E-C628920C8450}"/>
              </a:ext>
            </a:extLst>
          </p:cNvPr>
          <p:cNvSpPr/>
          <p:nvPr/>
        </p:nvSpPr>
        <p:spPr>
          <a:xfrm>
            <a:off x="3588326" y="3575728"/>
            <a:ext cx="1031674" cy="2744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70" dirty="0"/>
              <a:t>Maisarah</a:t>
            </a:r>
            <a:endParaRPr lang="en-MY" sz="1632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3591A6D-CA78-B616-4CE4-B9CB94947BDE}"/>
              </a:ext>
            </a:extLst>
          </p:cNvPr>
          <p:cNvSpPr/>
          <p:nvPr/>
        </p:nvSpPr>
        <p:spPr>
          <a:xfrm>
            <a:off x="7789308" y="3525357"/>
            <a:ext cx="1036474" cy="2650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70"/>
              <a:t>Amirul</a:t>
            </a:r>
            <a:endParaRPr lang="en-MY" sz="1632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8FAFF9-53D8-F577-1223-F08F860CFF79}"/>
              </a:ext>
            </a:extLst>
          </p:cNvPr>
          <p:cNvSpPr/>
          <p:nvPr/>
        </p:nvSpPr>
        <p:spPr>
          <a:xfrm>
            <a:off x="1429089" y="2082146"/>
            <a:ext cx="1879364" cy="4556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Business Development Senior </a:t>
            </a:r>
            <a:r>
              <a:rPr lang="en-US" sz="1200" dirty="0" err="1"/>
              <a:t>Manxager</a:t>
            </a:r>
            <a:endParaRPr lang="en-MY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F79C55-4E93-1780-BF73-406EF5570223}"/>
              </a:ext>
            </a:extLst>
          </p:cNvPr>
          <p:cNvSpPr/>
          <p:nvPr/>
        </p:nvSpPr>
        <p:spPr>
          <a:xfrm>
            <a:off x="1429090" y="2511276"/>
            <a:ext cx="1885562" cy="2848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70"/>
              <a:t>Ahmad </a:t>
            </a:r>
            <a:r>
              <a:rPr lang="en-US" sz="1270" err="1"/>
              <a:t>Jani</a:t>
            </a:r>
            <a:endParaRPr lang="en-MY" sz="1270"/>
          </a:p>
        </p:txBody>
      </p:sp>
      <p:cxnSp>
        <p:nvCxnSpPr>
          <p:cNvPr id="60" name="Elbow Connector 59"/>
          <p:cNvCxnSpPr/>
          <p:nvPr/>
        </p:nvCxnSpPr>
        <p:spPr>
          <a:xfrm rot="10800000" flipV="1">
            <a:off x="6967228" y="2502883"/>
            <a:ext cx="1073429" cy="454304"/>
          </a:xfrm>
          <a:prstGeom prst="bentConnector3">
            <a:avLst>
              <a:gd name="adj1" fmla="val 100378"/>
            </a:avLst>
          </a:prstGeom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5405017" y="2965634"/>
            <a:ext cx="5478727" cy="3089099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7FF797-0BA3-E414-D190-182FB2E696CC}"/>
              </a:ext>
            </a:extLst>
          </p:cNvPr>
          <p:cNvSpPr/>
          <p:nvPr/>
        </p:nvSpPr>
        <p:spPr>
          <a:xfrm>
            <a:off x="9719009" y="4211000"/>
            <a:ext cx="1002534" cy="4604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70" dirty="0"/>
              <a:t>Cyber Security</a:t>
            </a:r>
            <a:endParaRPr lang="en-MY" sz="1270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FEFE6D6-9EBE-A8D4-6AE1-732218835AAF}"/>
              </a:ext>
            </a:extLst>
          </p:cNvPr>
          <p:cNvCxnSpPr>
            <a:cxnSpLocks/>
          </p:cNvCxnSpPr>
          <p:nvPr/>
        </p:nvCxnSpPr>
        <p:spPr>
          <a:xfrm flipV="1">
            <a:off x="10229137" y="4071936"/>
            <a:ext cx="0" cy="13061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BF9D032-8CA0-86D2-0BA3-F89335D458A7}"/>
              </a:ext>
            </a:extLst>
          </p:cNvPr>
          <p:cNvCxnSpPr>
            <a:cxnSpLocks/>
          </p:cNvCxnSpPr>
          <p:nvPr/>
        </p:nvCxnSpPr>
        <p:spPr>
          <a:xfrm flipV="1">
            <a:off x="8497849" y="4796470"/>
            <a:ext cx="4850" cy="43885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19889A39-A5D8-4645-F135-CD99E5760D82}"/>
              </a:ext>
            </a:extLst>
          </p:cNvPr>
          <p:cNvSpPr/>
          <p:nvPr/>
        </p:nvSpPr>
        <p:spPr>
          <a:xfrm>
            <a:off x="9159258" y="5240557"/>
            <a:ext cx="1036474" cy="449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88"/>
              <a:t>Fabrication</a:t>
            </a:r>
            <a:r>
              <a:rPr lang="en-US" sz="1270"/>
              <a:t> </a:t>
            </a:r>
            <a:endParaRPr lang="en-MY" sz="127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ADACC92-F4A1-52D6-E563-DA852FBEF96A}"/>
              </a:ext>
            </a:extLst>
          </p:cNvPr>
          <p:cNvSpPr/>
          <p:nvPr/>
        </p:nvSpPr>
        <p:spPr>
          <a:xfrm>
            <a:off x="8119172" y="5232664"/>
            <a:ext cx="877995" cy="4292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88" dirty="0"/>
              <a:t>Machinist</a:t>
            </a:r>
            <a:r>
              <a:rPr lang="en-US" sz="1270" dirty="0"/>
              <a:t> </a:t>
            </a:r>
            <a:endParaRPr lang="en-MY" sz="1270" dirty="0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9B69BF2-4AB1-B4D4-3595-9B4EF71980F5}"/>
              </a:ext>
            </a:extLst>
          </p:cNvPr>
          <p:cNvCxnSpPr>
            <a:cxnSpLocks/>
          </p:cNvCxnSpPr>
          <p:nvPr/>
        </p:nvCxnSpPr>
        <p:spPr>
          <a:xfrm flipV="1">
            <a:off x="8490728" y="4796470"/>
            <a:ext cx="1089981" cy="113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F2A5CC1-A8EF-7B95-19FE-5A9E99387627}"/>
              </a:ext>
            </a:extLst>
          </p:cNvPr>
          <p:cNvCxnSpPr>
            <a:cxnSpLocks/>
            <a:stCxn id="94" idx="0"/>
          </p:cNvCxnSpPr>
          <p:nvPr/>
        </p:nvCxnSpPr>
        <p:spPr>
          <a:xfrm flipH="1" flipV="1">
            <a:off x="9580708" y="4785811"/>
            <a:ext cx="96787" cy="45474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38979DA-D486-B4BA-7C4C-91B17F4C2C3F}"/>
              </a:ext>
            </a:extLst>
          </p:cNvPr>
          <p:cNvCxnSpPr>
            <a:endCxn id="3" idx="1"/>
          </p:cNvCxnSpPr>
          <p:nvPr/>
        </p:nvCxnSpPr>
        <p:spPr>
          <a:xfrm>
            <a:off x="3308453" y="2123186"/>
            <a:ext cx="216566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151679-2C47-6440-9383-BC6E12318648}"/>
              </a:ext>
            </a:extLst>
          </p:cNvPr>
          <p:cNvCxnSpPr>
            <a:cxnSpLocks/>
          </p:cNvCxnSpPr>
          <p:nvPr/>
        </p:nvCxnSpPr>
        <p:spPr>
          <a:xfrm flipV="1">
            <a:off x="2256909" y="2793018"/>
            <a:ext cx="1" cy="16416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B4E853E1-9AF9-820B-4FFF-698D45275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7041" y="285976"/>
            <a:ext cx="2285220" cy="63170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4B10BA9-6996-7195-A2A6-EF590B2CF3C8}"/>
              </a:ext>
            </a:extLst>
          </p:cNvPr>
          <p:cNvSpPr/>
          <p:nvPr/>
        </p:nvSpPr>
        <p:spPr>
          <a:xfrm>
            <a:off x="3895986" y="116932"/>
            <a:ext cx="3750835" cy="594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64" b="1" dirty="0">
                <a:solidFill>
                  <a:schemeClr val="tx1">
                    <a:lumMod val="75000"/>
                    <a:lumOff val="25000"/>
                  </a:schemeClr>
                </a:solidFill>
                <a:latin typeface="Airbnb Cereal App Light" panose="020B0402020203020204" pitchFamily="34" charset="0"/>
                <a:ea typeface="Airbnb Cereal App Light" panose="020B0402020203020204" pitchFamily="34" charset="0"/>
                <a:cs typeface="Airbnb Cereal App Light" panose="020B0402020203020204" pitchFamily="34" charset="0"/>
              </a:rPr>
              <a:t>Organizational Chart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063A6621-7158-3EC5-70CD-0EB033956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3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b="1" dirty="0"/>
              <a:t>BUSINESS ACTIVITIES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C3E9E-4EC3-4821-BCA4-B0D1D847EBF4}"/>
              </a:ext>
            </a:extLst>
          </p:cNvPr>
          <p:cNvSpPr/>
          <p:nvPr/>
        </p:nvSpPr>
        <p:spPr>
          <a:xfrm>
            <a:off x="896983" y="3869568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1932ED-1652-49F2-AA72-F2FDE7719792}"/>
              </a:ext>
            </a:extLst>
          </p:cNvPr>
          <p:cNvSpPr/>
          <p:nvPr/>
        </p:nvSpPr>
        <p:spPr>
          <a:xfrm>
            <a:off x="3650190" y="3869568"/>
            <a:ext cx="212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29CB70-36B2-402F-B95A-7CFC8B8BCAA4}"/>
              </a:ext>
            </a:extLst>
          </p:cNvPr>
          <p:cNvSpPr/>
          <p:nvPr/>
        </p:nvSpPr>
        <p:spPr>
          <a:xfrm>
            <a:off x="6403397" y="3869568"/>
            <a:ext cx="212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B4FE4B-0371-4E51-9700-9A6B0A19032F}"/>
              </a:ext>
            </a:extLst>
          </p:cNvPr>
          <p:cNvSpPr/>
          <p:nvPr/>
        </p:nvSpPr>
        <p:spPr>
          <a:xfrm>
            <a:off x="9156603" y="3869568"/>
            <a:ext cx="212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44FDFE5-080A-4A24-910B-F74E3769E550}"/>
              </a:ext>
            </a:extLst>
          </p:cNvPr>
          <p:cNvSpPr/>
          <p:nvPr/>
        </p:nvSpPr>
        <p:spPr>
          <a:xfrm>
            <a:off x="896983" y="437596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EBA7746-82E3-4615-B9BD-423CDE591D07}"/>
              </a:ext>
            </a:extLst>
          </p:cNvPr>
          <p:cNvSpPr/>
          <p:nvPr/>
        </p:nvSpPr>
        <p:spPr>
          <a:xfrm>
            <a:off x="3650190" y="437596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9295-0DF0-4B74-9C21-C8C671297339}"/>
              </a:ext>
            </a:extLst>
          </p:cNvPr>
          <p:cNvSpPr/>
          <p:nvPr/>
        </p:nvSpPr>
        <p:spPr>
          <a:xfrm>
            <a:off x="6403397" y="437596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AD195CE-8614-4DC0-9918-F35E79F67026}"/>
              </a:ext>
            </a:extLst>
          </p:cNvPr>
          <p:cNvSpPr/>
          <p:nvPr/>
        </p:nvSpPr>
        <p:spPr>
          <a:xfrm>
            <a:off x="9156603" y="437596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684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40F91F6-25DE-478B-8455-76425C1C6C73}"/>
              </a:ext>
            </a:extLst>
          </p:cNvPr>
          <p:cNvSpPr/>
          <p:nvPr/>
        </p:nvSpPr>
        <p:spPr>
          <a:xfrm>
            <a:off x="1706983" y="5614477"/>
            <a:ext cx="504000" cy="504000"/>
          </a:xfrm>
          <a:prstGeom prst="round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D5ED09-C595-4AEF-A3BF-93A0C1A8F9AB}"/>
              </a:ext>
            </a:extLst>
          </p:cNvPr>
          <p:cNvSpPr/>
          <p:nvPr/>
        </p:nvSpPr>
        <p:spPr>
          <a:xfrm>
            <a:off x="4460190" y="5614477"/>
            <a:ext cx="504000" cy="504000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6E2F6E-64C1-43F6-BC94-199A877B0AA8}"/>
              </a:ext>
            </a:extLst>
          </p:cNvPr>
          <p:cNvSpPr/>
          <p:nvPr/>
        </p:nvSpPr>
        <p:spPr>
          <a:xfrm>
            <a:off x="7213397" y="5614477"/>
            <a:ext cx="504000" cy="504000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FAB9595-4718-4A85-944F-5552F2C50585}"/>
              </a:ext>
            </a:extLst>
          </p:cNvPr>
          <p:cNvSpPr/>
          <p:nvPr/>
        </p:nvSpPr>
        <p:spPr>
          <a:xfrm>
            <a:off x="9966603" y="5614477"/>
            <a:ext cx="504000" cy="504000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F54C7F-7BFA-4E4E-94B9-63DB6123A4F0}"/>
              </a:ext>
            </a:extLst>
          </p:cNvPr>
          <p:cNvSpPr txBox="1"/>
          <p:nvPr/>
        </p:nvSpPr>
        <p:spPr>
          <a:xfrm>
            <a:off x="1013983" y="4752538"/>
            <a:ext cx="177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With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Cyble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Vision to provide cutting edge cybersecurity solutions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596EF40-92F6-4BF2-A6FD-A904AD5B0FA3}"/>
              </a:ext>
            </a:extLst>
          </p:cNvPr>
          <p:cNvSpPr txBox="1">
            <a:spLocks/>
          </p:cNvSpPr>
          <p:nvPr/>
        </p:nvSpPr>
        <p:spPr>
          <a:xfrm>
            <a:off x="1013983" y="3989348"/>
            <a:ext cx="1890000" cy="2552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Cyber Security and IT Solutions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A6D03A-F267-4451-A516-A08C83ED7B84}"/>
              </a:ext>
            </a:extLst>
          </p:cNvPr>
          <p:cNvSpPr txBox="1"/>
          <p:nvPr/>
        </p:nvSpPr>
        <p:spPr>
          <a:xfrm>
            <a:off x="3767190" y="4753905"/>
            <a:ext cx="189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6" dirty="0">
                <a:latin typeface="Arial"/>
                <a:cs typeface="Arial"/>
              </a:rPr>
              <a:t>Laser Scan 3D, Underground Mapping, UAV/Drone, Soil Investigation, AR/VR</a:t>
            </a:r>
            <a:endParaRPr lang="en-US" sz="1200" dirty="0">
              <a:latin typeface="Arial"/>
              <a:cs typeface="Arial"/>
            </a:endParaRPr>
          </a:p>
          <a:p>
            <a:pPr algn="ctr"/>
            <a:r>
              <a:rPr lang="en-US" altLang="ko-KR" sz="1200" dirty="0">
                <a:cs typeface="Arial" pitchFamily="34" charset="0"/>
              </a:rPr>
              <a:t>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11CFCFE6-B26F-45CE-AFF7-5976AF61CFB8}"/>
              </a:ext>
            </a:extLst>
          </p:cNvPr>
          <p:cNvSpPr txBox="1">
            <a:spLocks/>
          </p:cNvSpPr>
          <p:nvPr/>
        </p:nvSpPr>
        <p:spPr>
          <a:xfrm>
            <a:off x="3884190" y="3977734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Laser Scanning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BB2CEAB5-1B15-4F4E-86CE-0FD88B5E8242}"/>
              </a:ext>
            </a:extLst>
          </p:cNvPr>
          <p:cNvSpPr txBox="1">
            <a:spLocks/>
          </p:cNvSpPr>
          <p:nvPr/>
        </p:nvSpPr>
        <p:spPr>
          <a:xfrm>
            <a:off x="6637397" y="4425145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CRAMS RBI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8D5D36-7C04-49E9-A039-95A6081EF456}"/>
              </a:ext>
            </a:extLst>
          </p:cNvPr>
          <p:cNvSpPr txBox="1"/>
          <p:nvPr/>
        </p:nvSpPr>
        <p:spPr>
          <a:xfrm>
            <a:off x="6637397" y="4741448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Risk Based Inspection Software for Oil and Gas and Energy Industries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CF53AE6D-ACE8-4E6C-9684-49E91C415FAC}"/>
              </a:ext>
            </a:extLst>
          </p:cNvPr>
          <p:cNvSpPr txBox="1">
            <a:spLocks/>
          </p:cNvSpPr>
          <p:nvPr/>
        </p:nvSpPr>
        <p:spPr>
          <a:xfrm>
            <a:off x="6637397" y="3977734"/>
            <a:ext cx="1758458" cy="2669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Asset Integrity 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Management System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EDE485-B7FD-4580-BDF5-D2E414DB9236}"/>
              </a:ext>
            </a:extLst>
          </p:cNvPr>
          <p:cNvSpPr txBox="1"/>
          <p:nvPr/>
        </p:nvSpPr>
        <p:spPr>
          <a:xfrm>
            <a:off x="9390603" y="4741448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" algn="ctr">
              <a:spcBef>
                <a:spcPts val="275"/>
              </a:spcBef>
            </a:pPr>
            <a:r>
              <a:rPr lang="en-US" sz="1200" spc="6" dirty="0">
                <a:latin typeface="Arial"/>
                <a:cs typeface="Arial"/>
              </a:rPr>
              <a:t>Water Treatment System, Solar Panel Installation, Pump Services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C9843E4A-8E0D-4765-BBAB-6BA55EB39397}"/>
              </a:ext>
            </a:extLst>
          </p:cNvPr>
          <p:cNvSpPr txBox="1">
            <a:spLocks/>
          </p:cNvSpPr>
          <p:nvPr/>
        </p:nvSpPr>
        <p:spPr>
          <a:xfrm>
            <a:off x="9390603" y="3977734"/>
            <a:ext cx="1787414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Green Technology Solutions</a:t>
            </a: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D2F6938B-287A-4C69-845B-ABEBAEBA7445}"/>
              </a:ext>
            </a:extLst>
          </p:cNvPr>
          <p:cNvSpPr/>
          <p:nvPr/>
        </p:nvSpPr>
        <p:spPr>
          <a:xfrm rot="2700000">
            <a:off x="4589646" y="5665704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8DD6543E-D1B4-4855-A51A-A9F5F4E2B5D0}"/>
              </a:ext>
            </a:extLst>
          </p:cNvPr>
          <p:cNvSpPr/>
          <p:nvPr/>
        </p:nvSpPr>
        <p:spPr>
          <a:xfrm>
            <a:off x="1786490" y="5720193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75481378-3F3C-4346-8EF4-28DFD7B5037C}"/>
              </a:ext>
            </a:extLst>
          </p:cNvPr>
          <p:cNvSpPr/>
          <p:nvPr/>
        </p:nvSpPr>
        <p:spPr>
          <a:xfrm flipH="1">
            <a:off x="10057701" y="5746603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BD1772E9-FB4A-40A3-B1F2-9671F80DEC4C}"/>
              </a:ext>
            </a:extLst>
          </p:cNvPr>
          <p:cNvSpPr/>
          <p:nvPr/>
        </p:nvSpPr>
        <p:spPr>
          <a:xfrm rot="18805991">
            <a:off x="7278324" y="567590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D55F7081-7702-9536-97CF-BE3BCC8AC428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b="9239"/>
          <a:stretch>
            <a:fillRect/>
          </a:stretch>
        </p:blipFill>
        <p:spPr/>
      </p:pic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C4E3EC2A-3AA8-29B3-244D-8E118E0A006C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" r="54"/>
          <a:stretch>
            <a:fillRect/>
          </a:stretch>
        </p:blipFill>
        <p:spPr/>
      </p:pic>
      <p:pic>
        <p:nvPicPr>
          <p:cNvPr id="48" name="Picture Placeholder 47">
            <a:extLst>
              <a:ext uri="{FF2B5EF4-FFF2-40B4-BE49-F238E27FC236}">
                <a16:creationId xmlns:a16="http://schemas.microsoft.com/office/drawing/2014/main" id="{48DC170F-8382-A30B-7577-7A739C5613FE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9" r="21379"/>
          <a:stretch>
            <a:fillRect/>
          </a:stretch>
        </p:blipFill>
        <p:spPr/>
      </p:pic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A40673F4-060E-F2A8-52A5-581AECFCE5B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0" r="27150"/>
          <a:stretch>
            <a:fillRect/>
          </a:stretch>
        </p:blipFill>
        <p:spPr/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1453F77C-AA5D-E92B-ABBE-994D5721D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77041" y="285976"/>
            <a:ext cx="2285220" cy="63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F848436-B110-E125-972F-5333A832EDDE}"/>
              </a:ext>
            </a:extLst>
          </p:cNvPr>
          <p:cNvGrpSpPr/>
          <p:nvPr/>
        </p:nvGrpSpPr>
        <p:grpSpPr>
          <a:xfrm>
            <a:off x="4525911" y="2664696"/>
            <a:ext cx="3352343" cy="1219842"/>
            <a:chOff x="541343" y="1297894"/>
            <a:chExt cx="3696889" cy="13452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90CD46-BCFF-5A28-1826-7B98101642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51"/>
            <a:stretch/>
          </p:blipFill>
          <p:spPr>
            <a:xfrm>
              <a:off x="541343" y="1297894"/>
              <a:ext cx="1963721" cy="658621"/>
            </a:xfrm>
            <a:prstGeom prst="rect">
              <a:avLst/>
            </a:prstGeom>
          </p:spPr>
        </p:pic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477E3E0D-5B4D-0EAE-F227-ABD5C725F985}"/>
                </a:ext>
              </a:extLst>
            </p:cNvPr>
            <p:cNvSpPr txBox="1"/>
            <p:nvPr/>
          </p:nvSpPr>
          <p:spPr>
            <a:xfrm>
              <a:off x="547825" y="1996535"/>
              <a:ext cx="3690407" cy="646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71237" indent="-259720">
                <a:buFont typeface="Arial"/>
                <a:buChar char="•"/>
                <a:tabLst>
                  <a:tab pos="271813" algn="l"/>
                </a:tabLst>
              </a:pPr>
              <a:r>
                <a:rPr lang="en-MY" sz="1270" spc="-9" dirty="0">
                  <a:latin typeface="Avenir" panose="02000503020000020003" pitchFamily="2" charset="0"/>
                  <a:cs typeface="Verdana"/>
                </a:rPr>
                <a:t>M</a:t>
              </a:r>
              <a:r>
                <a:rPr lang="en-MY" sz="1270" dirty="0">
                  <a:latin typeface="Avenir" panose="02000503020000020003" pitchFamily="2" charset="0"/>
                  <a:cs typeface="Verdana"/>
                </a:rPr>
                <a:t>u</a:t>
              </a:r>
              <a:r>
                <a:rPr lang="en-MY" sz="1270" spc="5" dirty="0">
                  <a:latin typeface="Avenir" panose="02000503020000020003" pitchFamily="2" charset="0"/>
                  <a:cs typeface="Verdana"/>
                </a:rPr>
                <a:t>l</a:t>
              </a:r>
              <a:r>
                <a:rPr lang="en-MY" sz="1270" dirty="0">
                  <a:latin typeface="Avenir" panose="02000503020000020003" pitchFamily="2" charset="0"/>
                  <a:cs typeface="Verdana"/>
                </a:rPr>
                <a:t>ti</a:t>
              </a:r>
              <a:r>
                <a:rPr lang="en-MY" sz="1270" spc="-9" dirty="0">
                  <a:latin typeface="Avenir" panose="02000503020000020003" pitchFamily="2" charset="0"/>
                  <a:cs typeface="Verdana"/>
                </a:rPr>
                <a:t> </a:t>
              </a:r>
              <a:r>
                <a:rPr lang="en-MY" sz="1270" dirty="0">
                  <a:latin typeface="Avenir" panose="02000503020000020003" pitchFamily="2" charset="0"/>
                  <a:cs typeface="Verdana"/>
                </a:rPr>
                <a:t>Scr</a:t>
              </a:r>
              <a:r>
                <a:rPr lang="en-MY" sz="1270" spc="-9" dirty="0">
                  <a:latin typeface="Avenir" panose="02000503020000020003" pitchFamily="2" charset="0"/>
                  <a:cs typeface="Verdana"/>
                </a:rPr>
                <a:t>e</a:t>
              </a:r>
              <a:r>
                <a:rPr lang="en-MY" sz="1270" dirty="0">
                  <a:latin typeface="Avenir" panose="02000503020000020003" pitchFamily="2" charset="0"/>
                  <a:cs typeface="Verdana"/>
                </a:rPr>
                <a:t>w Pu</a:t>
              </a:r>
              <a:r>
                <a:rPr lang="en-MY" sz="1270" spc="-9" dirty="0">
                  <a:latin typeface="Avenir" panose="02000503020000020003" pitchFamily="2" charset="0"/>
                  <a:cs typeface="Verdana"/>
                </a:rPr>
                <a:t>m</a:t>
              </a:r>
              <a:r>
                <a:rPr lang="en-MY" sz="1270" dirty="0">
                  <a:latin typeface="Avenir" panose="02000503020000020003" pitchFamily="2" charset="0"/>
                  <a:cs typeface="Verdana"/>
                </a:rPr>
                <a:t>p (</a:t>
              </a:r>
              <a:r>
                <a:rPr sz="1270" dirty="0">
                  <a:latin typeface="Avenir" panose="02000503020000020003" pitchFamily="2" charset="0"/>
                  <a:cs typeface="Verdana"/>
                </a:rPr>
                <a:t>N</a:t>
              </a:r>
              <a:r>
                <a:rPr sz="1270" spc="-50" dirty="0">
                  <a:latin typeface="Avenir" panose="02000503020000020003" pitchFamily="2" charset="0"/>
                  <a:cs typeface="Verdana"/>
                </a:rPr>
                <a:t>OT</a:t>
              </a:r>
              <a:r>
                <a:rPr sz="1270" spc="-5" dirty="0">
                  <a:latin typeface="Avenir" panose="02000503020000020003" pitchFamily="2" charset="0"/>
                  <a:cs typeface="Verdana"/>
                </a:rPr>
                <a:t>OS</a:t>
              </a:r>
              <a:r>
                <a:rPr lang="en-US" sz="1270" spc="-5" dirty="0">
                  <a:latin typeface="Avenir" panose="02000503020000020003" pitchFamily="2" charset="0"/>
                  <a:cs typeface="Verdana"/>
                </a:rPr>
                <a:t>)</a:t>
              </a:r>
              <a:endParaRPr sz="1270" dirty="0">
                <a:latin typeface="Avenir" panose="02000503020000020003" pitchFamily="2" charset="0"/>
                <a:cs typeface="Verdana"/>
              </a:endParaRPr>
            </a:p>
            <a:p>
              <a:pPr marL="271237" indent="-259720">
                <a:buFont typeface="Arial"/>
                <a:buChar char="•"/>
                <a:tabLst>
                  <a:tab pos="271813" algn="l"/>
                </a:tabLst>
              </a:pPr>
              <a:r>
                <a:rPr lang="en-MY" sz="1270" spc="-14" dirty="0">
                  <a:latin typeface="Avenir" panose="02000503020000020003" pitchFamily="2" charset="0"/>
                  <a:cs typeface="Verdana"/>
                </a:rPr>
                <a:t>Pro</a:t>
              </a:r>
              <a:r>
                <a:rPr lang="en-MY" sz="1270" spc="-23" dirty="0">
                  <a:latin typeface="Avenir" panose="02000503020000020003" pitchFamily="2" charset="0"/>
                  <a:cs typeface="Verdana"/>
                </a:rPr>
                <a:t>g</a:t>
              </a:r>
              <a:r>
                <a:rPr lang="en-MY" sz="1270" spc="-9" dirty="0">
                  <a:latin typeface="Avenir" panose="02000503020000020003" pitchFamily="2" charset="0"/>
                  <a:cs typeface="Verdana"/>
                </a:rPr>
                <a:t>r</a:t>
              </a:r>
              <a:r>
                <a:rPr lang="en-MY" sz="1270" spc="-18" dirty="0">
                  <a:latin typeface="Avenir" panose="02000503020000020003" pitchFamily="2" charset="0"/>
                  <a:cs typeface="Verdana"/>
                </a:rPr>
                <a:t>e</a:t>
              </a:r>
              <a:r>
                <a:rPr lang="en-MY" sz="1270" dirty="0">
                  <a:latin typeface="Avenir" panose="02000503020000020003" pitchFamily="2" charset="0"/>
                  <a:cs typeface="Verdana"/>
                </a:rPr>
                <a:t>ssi</a:t>
              </a:r>
              <a:r>
                <a:rPr lang="en-MY" sz="1270" spc="-23" dirty="0">
                  <a:latin typeface="Avenir" panose="02000503020000020003" pitchFamily="2" charset="0"/>
                  <a:cs typeface="Verdana"/>
                </a:rPr>
                <a:t>v</a:t>
              </a:r>
              <a:r>
                <a:rPr lang="en-MY" sz="1270" spc="-14" dirty="0">
                  <a:latin typeface="Avenir" panose="02000503020000020003" pitchFamily="2" charset="0"/>
                  <a:cs typeface="Verdana"/>
                </a:rPr>
                <a:t>e</a:t>
              </a:r>
              <a:r>
                <a:rPr lang="en-MY" sz="1270" dirty="0">
                  <a:latin typeface="Avenir" panose="02000503020000020003" pitchFamily="2" charset="0"/>
                  <a:cs typeface="Verdana"/>
                </a:rPr>
                <a:t> </a:t>
              </a:r>
              <a:r>
                <a:rPr lang="en-MY" sz="1270" spc="-18" dirty="0">
                  <a:latin typeface="Avenir" panose="02000503020000020003" pitchFamily="2" charset="0"/>
                  <a:cs typeface="Verdana"/>
                </a:rPr>
                <a:t>C</a:t>
              </a:r>
              <a:r>
                <a:rPr lang="en-MY" sz="1270" spc="-27" dirty="0">
                  <a:latin typeface="Avenir" panose="02000503020000020003" pitchFamily="2" charset="0"/>
                  <a:cs typeface="Verdana"/>
                </a:rPr>
                <a:t>a</a:t>
              </a:r>
              <a:r>
                <a:rPr lang="en-MY" sz="1270" dirty="0">
                  <a:latin typeface="Avenir" panose="02000503020000020003" pitchFamily="2" charset="0"/>
                  <a:cs typeface="Verdana"/>
                </a:rPr>
                <a:t>v</a:t>
              </a:r>
              <a:r>
                <a:rPr lang="en-MY" sz="1270" spc="9" dirty="0">
                  <a:latin typeface="Avenir" panose="02000503020000020003" pitchFamily="2" charset="0"/>
                  <a:cs typeface="Verdana"/>
                </a:rPr>
                <a:t>i</a:t>
              </a:r>
              <a:r>
                <a:rPr lang="en-MY" sz="1270" spc="-14" dirty="0">
                  <a:latin typeface="Avenir" panose="02000503020000020003" pitchFamily="2" charset="0"/>
                  <a:cs typeface="Verdana"/>
                </a:rPr>
                <a:t>ty</a:t>
              </a:r>
              <a:r>
                <a:rPr lang="en-MY" sz="1270" spc="-9" dirty="0">
                  <a:latin typeface="Avenir" panose="02000503020000020003" pitchFamily="2" charset="0"/>
                  <a:cs typeface="Verdana"/>
                </a:rPr>
                <a:t> </a:t>
              </a:r>
              <a:r>
                <a:rPr lang="en-MY" sz="1270" spc="-14" dirty="0">
                  <a:latin typeface="Avenir" panose="02000503020000020003" pitchFamily="2" charset="0"/>
                  <a:cs typeface="Verdana"/>
                </a:rPr>
                <a:t>Pump (</a:t>
              </a:r>
              <a:r>
                <a:rPr sz="1270" dirty="0">
                  <a:latin typeface="Avenir" panose="02000503020000020003" pitchFamily="2" charset="0"/>
                  <a:cs typeface="Verdana"/>
                </a:rPr>
                <a:t>NE</a:t>
              </a:r>
              <a:r>
                <a:rPr sz="1270" spc="-9" dirty="0">
                  <a:latin typeface="Avenir" panose="02000503020000020003" pitchFamily="2" charset="0"/>
                  <a:cs typeface="Verdana"/>
                </a:rPr>
                <a:t>M</a:t>
              </a:r>
              <a:r>
                <a:rPr sz="1270" dirty="0">
                  <a:latin typeface="Avenir" panose="02000503020000020003" pitchFamily="2" charset="0"/>
                  <a:cs typeface="Verdana"/>
                </a:rPr>
                <a:t>O</a:t>
              </a:r>
              <a:r>
                <a:rPr lang="en-US" sz="1270" dirty="0">
                  <a:latin typeface="Avenir" panose="02000503020000020003" pitchFamily="2" charset="0"/>
                  <a:cs typeface="Verdana"/>
                </a:rPr>
                <a:t>)</a:t>
              </a:r>
              <a:endParaRPr sz="1270" dirty="0">
                <a:latin typeface="Avenir" panose="02000503020000020003" pitchFamily="2" charset="0"/>
                <a:cs typeface="Verdana"/>
              </a:endParaRPr>
            </a:p>
            <a:p>
              <a:pPr marL="271237" indent="-259720">
                <a:buFont typeface="Arial"/>
                <a:buChar char="•"/>
                <a:tabLst>
                  <a:tab pos="271813" algn="l"/>
                </a:tabLst>
              </a:pPr>
              <a:r>
                <a:rPr lang="en-MY" sz="1270" spc="-50" dirty="0">
                  <a:latin typeface="Avenir" panose="02000503020000020003" pitchFamily="2" charset="0"/>
                  <a:cs typeface="Verdana"/>
                </a:rPr>
                <a:t>P</a:t>
              </a:r>
              <a:r>
                <a:rPr lang="en-MY" sz="1270" dirty="0">
                  <a:latin typeface="Avenir" panose="02000503020000020003" pitchFamily="2" charset="0"/>
                  <a:cs typeface="Verdana"/>
                </a:rPr>
                <a:t>ositive </a:t>
              </a:r>
              <a:r>
                <a:rPr lang="en-MY" sz="1270" spc="-14" dirty="0">
                  <a:latin typeface="Avenir" panose="02000503020000020003" pitchFamily="2" charset="0"/>
                  <a:cs typeface="Verdana"/>
                </a:rPr>
                <a:t>D</a:t>
              </a:r>
              <a:r>
                <a:rPr lang="en-MY" sz="1270" dirty="0">
                  <a:latin typeface="Avenir" panose="02000503020000020003" pitchFamily="2" charset="0"/>
                  <a:cs typeface="Verdana"/>
                </a:rPr>
                <a:t>is</a:t>
              </a:r>
              <a:r>
                <a:rPr lang="en-MY" sz="1270" spc="-9" dirty="0">
                  <a:latin typeface="Avenir" panose="02000503020000020003" pitchFamily="2" charset="0"/>
                  <a:cs typeface="Verdana"/>
                </a:rPr>
                <a:t>p</a:t>
              </a:r>
              <a:r>
                <a:rPr lang="en-MY" sz="1270" spc="5" dirty="0">
                  <a:latin typeface="Avenir" panose="02000503020000020003" pitchFamily="2" charset="0"/>
                  <a:cs typeface="Verdana"/>
                </a:rPr>
                <a:t>l</a:t>
              </a:r>
              <a:r>
                <a:rPr lang="en-MY" sz="1270" spc="-9" dirty="0">
                  <a:latin typeface="Avenir" panose="02000503020000020003" pitchFamily="2" charset="0"/>
                  <a:cs typeface="Verdana"/>
                </a:rPr>
                <a:t>ac</a:t>
              </a:r>
              <a:r>
                <a:rPr lang="en-MY" sz="1270" spc="-23" dirty="0">
                  <a:latin typeface="Avenir" panose="02000503020000020003" pitchFamily="2" charset="0"/>
                  <a:cs typeface="Verdana"/>
                </a:rPr>
                <a:t>e</a:t>
              </a:r>
              <a:r>
                <a:rPr lang="en-MY" sz="1270" spc="-14" dirty="0">
                  <a:latin typeface="Avenir" panose="02000503020000020003" pitchFamily="2" charset="0"/>
                  <a:cs typeface="Verdana"/>
                </a:rPr>
                <a:t>ment</a:t>
              </a:r>
              <a:r>
                <a:rPr lang="en-MY" sz="1270" spc="5" dirty="0">
                  <a:latin typeface="Avenir" panose="02000503020000020003" pitchFamily="2" charset="0"/>
                  <a:cs typeface="Verdana"/>
                </a:rPr>
                <a:t> </a:t>
              </a:r>
              <a:r>
                <a:rPr lang="en-MY" sz="1270" spc="-14" dirty="0">
                  <a:latin typeface="Avenir" panose="02000503020000020003" pitchFamily="2" charset="0"/>
                  <a:cs typeface="Verdana"/>
                </a:rPr>
                <a:t>Pump</a:t>
              </a:r>
              <a:r>
                <a:rPr lang="en-MY" sz="1270" dirty="0">
                  <a:latin typeface="Avenir" panose="02000503020000020003" pitchFamily="2" charset="0"/>
                  <a:cs typeface="Verdana"/>
                </a:rPr>
                <a:t> </a:t>
              </a:r>
              <a:r>
                <a:rPr lang="en-US" sz="1270" spc="-50" dirty="0">
                  <a:latin typeface="Avenir" panose="02000503020000020003" pitchFamily="2" charset="0"/>
                  <a:cs typeface="Verdana"/>
                </a:rPr>
                <a:t>(</a:t>
              </a:r>
              <a:r>
                <a:rPr sz="1270" spc="-50" dirty="0">
                  <a:latin typeface="Avenir" panose="02000503020000020003" pitchFamily="2" charset="0"/>
                  <a:cs typeface="Verdana"/>
                </a:rPr>
                <a:t>T</a:t>
              </a:r>
              <a:r>
                <a:rPr sz="1270" spc="-5" dirty="0">
                  <a:latin typeface="Avenir" panose="02000503020000020003" pitchFamily="2" charset="0"/>
                  <a:cs typeface="Verdana"/>
                </a:rPr>
                <a:t>OR</a:t>
              </a:r>
              <a:r>
                <a:rPr sz="1270" spc="-9" dirty="0">
                  <a:latin typeface="Avenir" panose="02000503020000020003" pitchFamily="2" charset="0"/>
                  <a:cs typeface="Verdana"/>
                </a:rPr>
                <a:t>N</a:t>
              </a:r>
              <a:r>
                <a:rPr sz="1270" spc="-14" dirty="0">
                  <a:latin typeface="Avenir" panose="02000503020000020003" pitchFamily="2" charset="0"/>
                  <a:cs typeface="Verdana"/>
                </a:rPr>
                <a:t>A</a:t>
              </a:r>
              <a:r>
                <a:rPr sz="1270" spc="-9" dirty="0">
                  <a:latin typeface="Avenir" panose="02000503020000020003" pitchFamily="2" charset="0"/>
                  <a:cs typeface="Verdana"/>
                </a:rPr>
                <a:t>D</a:t>
              </a:r>
              <a:r>
                <a:rPr sz="1270" dirty="0">
                  <a:latin typeface="Avenir" panose="02000503020000020003" pitchFamily="2" charset="0"/>
                  <a:cs typeface="Verdana"/>
                </a:rPr>
                <a:t>O</a:t>
              </a:r>
              <a:r>
                <a:rPr lang="en-US" sz="1270" dirty="0">
                  <a:latin typeface="Avenir" panose="02000503020000020003" pitchFamily="2" charset="0"/>
                  <a:cs typeface="Verdana"/>
                </a:rPr>
                <a:t>)</a:t>
              </a:r>
              <a:endParaRPr sz="1270" dirty="0">
                <a:latin typeface="Avenir" panose="02000503020000020003" pitchFamily="2" charset="0"/>
                <a:cs typeface="Verdana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29844D-5FB0-B7EE-1275-6EF79EDE377F}"/>
              </a:ext>
            </a:extLst>
          </p:cNvPr>
          <p:cNvGrpSpPr/>
          <p:nvPr/>
        </p:nvGrpSpPr>
        <p:grpSpPr>
          <a:xfrm>
            <a:off x="4476757" y="4746607"/>
            <a:ext cx="3321604" cy="1706831"/>
            <a:chOff x="5646109" y="979705"/>
            <a:chExt cx="3662991" cy="18822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1B2276-BCD6-D4EA-40CE-6D998EB10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26" t="13750" b="15827"/>
            <a:stretch/>
          </p:blipFill>
          <p:spPr>
            <a:xfrm>
              <a:off x="5679086" y="979705"/>
              <a:ext cx="2304235" cy="753314"/>
            </a:xfrm>
            <a:prstGeom prst="rect">
              <a:avLst/>
            </a:prstGeom>
          </p:spPr>
        </p:pic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3A252662-CE1C-06AF-2748-B09D95C57C78}"/>
                </a:ext>
              </a:extLst>
            </p:cNvPr>
            <p:cNvSpPr txBox="1"/>
            <p:nvPr/>
          </p:nvSpPr>
          <p:spPr>
            <a:xfrm>
              <a:off x="5646109" y="1999861"/>
              <a:ext cx="3662991" cy="8620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71237" indent="-259720">
                <a:buFont typeface="Arial"/>
                <a:buChar char="•"/>
                <a:tabLst>
                  <a:tab pos="271813" algn="l"/>
                </a:tabLst>
              </a:pPr>
              <a:r>
                <a:rPr sz="1270" spc="-14" dirty="0">
                  <a:latin typeface="Avenir" panose="02000503020000020003" pitchFamily="2" charset="0"/>
                  <a:cs typeface="Verdana"/>
                </a:rPr>
                <a:t>AC</a:t>
              </a:r>
              <a:r>
                <a:rPr sz="1270" spc="-5" dirty="0">
                  <a:latin typeface="Avenir" panose="02000503020000020003" pitchFamily="2" charset="0"/>
                  <a:cs typeface="Verdana"/>
                </a:rPr>
                <a:t> </a:t>
              </a:r>
              <a:r>
                <a:rPr sz="1270" spc="-14" dirty="0">
                  <a:latin typeface="Avenir" panose="02000503020000020003" pitchFamily="2" charset="0"/>
                  <a:cs typeface="Verdana"/>
                </a:rPr>
                <a:t>&amp;</a:t>
              </a:r>
              <a:r>
                <a:rPr sz="1270" spc="9" dirty="0">
                  <a:latin typeface="Avenir" panose="02000503020000020003" pitchFamily="2" charset="0"/>
                  <a:cs typeface="Verdana"/>
                </a:rPr>
                <a:t> </a:t>
              </a:r>
              <a:r>
                <a:rPr sz="1270" spc="-14" dirty="0">
                  <a:latin typeface="Avenir" panose="02000503020000020003" pitchFamily="2" charset="0"/>
                  <a:cs typeface="Verdana"/>
                </a:rPr>
                <a:t>DC</a:t>
              </a:r>
              <a:r>
                <a:rPr sz="1270" spc="5" dirty="0">
                  <a:latin typeface="Avenir" panose="02000503020000020003" pitchFamily="2" charset="0"/>
                  <a:cs typeface="Verdana"/>
                </a:rPr>
                <a:t> </a:t>
              </a:r>
              <a:r>
                <a:rPr sz="1270" spc="-14" dirty="0">
                  <a:latin typeface="Avenir" panose="02000503020000020003" pitchFamily="2" charset="0"/>
                  <a:cs typeface="Verdana"/>
                </a:rPr>
                <a:t>Motor</a:t>
              </a:r>
              <a:endParaRPr sz="1270" dirty="0">
                <a:latin typeface="Avenir" panose="02000503020000020003" pitchFamily="2" charset="0"/>
                <a:cs typeface="Verdana"/>
              </a:endParaRPr>
            </a:p>
            <a:p>
              <a:pPr marL="271237" indent="-259720">
                <a:buFont typeface="Arial"/>
                <a:buChar char="•"/>
                <a:tabLst>
                  <a:tab pos="271813" algn="l"/>
                </a:tabLst>
              </a:pPr>
              <a:r>
                <a:rPr sz="1270" spc="-86" dirty="0">
                  <a:latin typeface="Avenir" panose="02000503020000020003" pitchFamily="2" charset="0"/>
                  <a:cs typeface="Verdana"/>
                </a:rPr>
                <a:t>V</a:t>
              </a:r>
              <a:r>
                <a:rPr sz="1270" spc="-9" dirty="0">
                  <a:latin typeface="Avenir" panose="02000503020000020003" pitchFamily="2" charset="0"/>
                  <a:cs typeface="Verdana"/>
                </a:rPr>
                <a:t>ar</a:t>
              </a:r>
              <a:r>
                <a:rPr sz="1270" dirty="0">
                  <a:latin typeface="Avenir" panose="02000503020000020003" pitchFamily="2" charset="0"/>
                  <a:cs typeface="Verdana"/>
                </a:rPr>
                <a:t>i</a:t>
              </a:r>
              <a:r>
                <a:rPr sz="1270" spc="-14" dirty="0">
                  <a:latin typeface="Avenir" panose="02000503020000020003" pitchFamily="2" charset="0"/>
                  <a:cs typeface="Verdana"/>
                </a:rPr>
                <a:t>a</a:t>
              </a:r>
              <a:r>
                <a:rPr sz="1270" spc="-23" dirty="0">
                  <a:latin typeface="Avenir" panose="02000503020000020003" pitchFamily="2" charset="0"/>
                  <a:cs typeface="Verdana"/>
                </a:rPr>
                <a:t>b</a:t>
              </a:r>
              <a:r>
                <a:rPr sz="1270" spc="5" dirty="0">
                  <a:latin typeface="Avenir" panose="02000503020000020003" pitchFamily="2" charset="0"/>
                  <a:cs typeface="Verdana"/>
                </a:rPr>
                <a:t>l</a:t>
              </a:r>
              <a:r>
                <a:rPr sz="1270" spc="-14" dirty="0">
                  <a:latin typeface="Avenir" panose="02000503020000020003" pitchFamily="2" charset="0"/>
                  <a:cs typeface="Verdana"/>
                </a:rPr>
                <a:t>e</a:t>
              </a:r>
              <a:r>
                <a:rPr sz="1270" spc="-27" dirty="0">
                  <a:latin typeface="Avenir" panose="02000503020000020003" pitchFamily="2" charset="0"/>
                  <a:cs typeface="Verdana"/>
                </a:rPr>
                <a:t> </a:t>
              </a:r>
              <a:r>
                <a:rPr sz="1270" spc="-14" dirty="0">
                  <a:latin typeface="Avenir" panose="02000503020000020003" pitchFamily="2" charset="0"/>
                  <a:cs typeface="Verdana"/>
                </a:rPr>
                <a:t>Sp</a:t>
              </a:r>
              <a:r>
                <a:rPr sz="1270" spc="-23" dirty="0">
                  <a:latin typeface="Avenir" panose="02000503020000020003" pitchFamily="2" charset="0"/>
                  <a:cs typeface="Verdana"/>
                </a:rPr>
                <a:t>e</a:t>
              </a:r>
              <a:r>
                <a:rPr sz="1270" spc="-14" dirty="0">
                  <a:latin typeface="Avenir" panose="02000503020000020003" pitchFamily="2" charset="0"/>
                  <a:cs typeface="Verdana"/>
                </a:rPr>
                <a:t>ed</a:t>
              </a:r>
              <a:r>
                <a:rPr sz="1270" spc="9" dirty="0">
                  <a:latin typeface="Avenir" panose="02000503020000020003" pitchFamily="2" charset="0"/>
                  <a:cs typeface="Verdana"/>
                </a:rPr>
                <a:t> </a:t>
              </a:r>
              <a:r>
                <a:rPr sz="1270" spc="-14" dirty="0">
                  <a:latin typeface="Avenir" panose="02000503020000020003" pitchFamily="2" charset="0"/>
                  <a:cs typeface="Verdana"/>
                </a:rPr>
                <a:t>Dr</a:t>
              </a:r>
              <a:r>
                <a:rPr sz="1270" dirty="0">
                  <a:latin typeface="Avenir" panose="02000503020000020003" pitchFamily="2" charset="0"/>
                  <a:cs typeface="Verdana"/>
                </a:rPr>
                <a:t>i</a:t>
              </a:r>
              <a:r>
                <a:rPr sz="1270" spc="-23" dirty="0">
                  <a:latin typeface="Avenir" panose="02000503020000020003" pitchFamily="2" charset="0"/>
                  <a:cs typeface="Verdana"/>
                </a:rPr>
                <a:t>v</a:t>
              </a:r>
              <a:r>
                <a:rPr sz="1270" spc="-9" dirty="0">
                  <a:latin typeface="Avenir" panose="02000503020000020003" pitchFamily="2" charset="0"/>
                  <a:cs typeface="Verdana"/>
                </a:rPr>
                <a:t>es</a:t>
              </a:r>
              <a:r>
                <a:rPr sz="1270" spc="-18" dirty="0">
                  <a:latin typeface="Avenir" panose="02000503020000020003" pitchFamily="2" charset="0"/>
                  <a:cs typeface="Verdana"/>
                </a:rPr>
                <a:t> </a:t>
              </a:r>
              <a:r>
                <a:rPr sz="1270" spc="-14" dirty="0">
                  <a:latin typeface="Avenir" panose="02000503020000020003" pitchFamily="2" charset="0"/>
                  <a:cs typeface="Verdana"/>
                </a:rPr>
                <a:t>&amp;</a:t>
              </a:r>
              <a:r>
                <a:rPr sz="1270" spc="9" dirty="0">
                  <a:latin typeface="Avenir" panose="02000503020000020003" pitchFamily="2" charset="0"/>
                  <a:cs typeface="Verdana"/>
                </a:rPr>
                <a:t> </a:t>
              </a:r>
              <a:r>
                <a:rPr sz="1270" spc="-14" dirty="0">
                  <a:latin typeface="Avenir" panose="02000503020000020003" pitchFamily="2" charset="0"/>
                  <a:cs typeface="Verdana"/>
                </a:rPr>
                <a:t>So</a:t>
              </a:r>
              <a:r>
                <a:rPr sz="1270" spc="-5" dirty="0">
                  <a:latin typeface="Avenir" panose="02000503020000020003" pitchFamily="2" charset="0"/>
                  <a:cs typeface="Verdana"/>
                </a:rPr>
                <a:t>f</a:t>
              </a:r>
              <a:r>
                <a:rPr sz="1270" dirty="0">
                  <a:latin typeface="Avenir" panose="02000503020000020003" pitchFamily="2" charset="0"/>
                  <a:cs typeface="Verdana"/>
                </a:rPr>
                <a:t>t</a:t>
              </a:r>
              <a:r>
                <a:rPr sz="1270" spc="-14" dirty="0">
                  <a:latin typeface="Avenir" panose="02000503020000020003" pitchFamily="2" charset="0"/>
                  <a:cs typeface="Verdana"/>
                </a:rPr>
                <a:t> </a:t>
              </a:r>
              <a:r>
                <a:rPr sz="1270" spc="-9" dirty="0">
                  <a:latin typeface="Avenir" panose="02000503020000020003" pitchFamily="2" charset="0"/>
                  <a:cs typeface="Verdana"/>
                </a:rPr>
                <a:t>Starter</a:t>
              </a:r>
              <a:endParaRPr sz="1270" dirty="0">
                <a:latin typeface="Avenir" panose="02000503020000020003" pitchFamily="2" charset="0"/>
                <a:cs typeface="Verdana"/>
              </a:endParaRPr>
            </a:p>
            <a:p>
              <a:pPr marL="271237" indent="-259720">
                <a:buFont typeface="Arial"/>
                <a:buChar char="•"/>
                <a:tabLst>
                  <a:tab pos="271813" algn="l"/>
                </a:tabLst>
              </a:pPr>
              <a:r>
                <a:rPr sz="1270" spc="-5" dirty="0">
                  <a:latin typeface="Avenir" panose="02000503020000020003" pitchFamily="2" charset="0"/>
                  <a:cs typeface="Verdana"/>
                </a:rPr>
                <a:t>G</a:t>
              </a:r>
              <a:r>
                <a:rPr sz="1270" spc="-9" dirty="0">
                  <a:latin typeface="Avenir" panose="02000503020000020003" pitchFamily="2" charset="0"/>
                  <a:cs typeface="Verdana"/>
                </a:rPr>
                <a:t>e</a:t>
              </a:r>
              <a:r>
                <a:rPr sz="1270" spc="-14" dirty="0">
                  <a:latin typeface="Avenir" panose="02000503020000020003" pitchFamily="2" charset="0"/>
                  <a:cs typeface="Verdana"/>
                </a:rPr>
                <a:t>ne</a:t>
              </a:r>
              <a:r>
                <a:rPr sz="1270" spc="-50" dirty="0">
                  <a:latin typeface="Avenir" panose="02000503020000020003" pitchFamily="2" charset="0"/>
                  <a:cs typeface="Verdana"/>
                </a:rPr>
                <a:t>r</a:t>
              </a:r>
              <a:r>
                <a:rPr sz="1270" spc="-9" dirty="0">
                  <a:latin typeface="Avenir" panose="02000503020000020003" pitchFamily="2" charset="0"/>
                  <a:cs typeface="Verdana"/>
                </a:rPr>
                <a:t>ator</a:t>
              </a:r>
              <a:r>
                <a:rPr sz="1270" spc="5" dirty="0">
                  <a:latin typeface="Avenir" panose="02000503020000020003" pitchFamily="2" charset="0"/>
                  <a:cs typeface="Verdana"/>
                </a:rPr>
                <a:t> </a:t>
              </a:r>
              <a:r>
                <a:rPr sz="1270" spc="-5" dirty="0">
                  <a:latin typeface="Avenir" panose="02000503020000020003" pitchFamily="2" charset="0"/>
                  <a:cs typeface="Verdana"/>
                </a:rPr>
                <a:t>Contro</a:t>
              </a:r>
              <a:r>
                <a:rPr sz="1270" dirty="0">
                  <a:latin typeface="Avenir" panose="02000503020000020003" pitchFamily="2" charset="0"/>
                  <a:cs typeface="Verdana"/>
                </a:rPr>
                <a:t>l </a:t>
              </a:r>
              <a:r>
                <a:rPr sz="1270" spc="-32" dirty="0">
                  <a:latin typeface="Avenir" panose="02000503020000020003" pitchFamily="2" charset="0"/>
                  <a:cs typeface="Verdana"/>
                </a:rPr>
                <a:t>S</a:t>
              </a:r>
              <a:r>
                <a:rPr sz="1270" spc="-9" dirty="0">
                  <a:latin typeface="Avenir" panose="02000503020000020003" pitchFamily="2" charset="0"/>
                  <a:cs typeface="Verdana"/>
                </a:rPr>
                <a:t>yst</a:t>
              </a:r>
              <a:r>
                <a:rPr sz="1270" spc="-23" dirty="0">
                  <a:latin typeface="Avenir" panose="02000503020000020003" pitchFamily="2" charset="0"/>
                  <a:cs typeface="Verdana"/>
                </a:rPr>
                <a:t>e</a:t>
              </a:r>
              <a:r>
                <a:rPr sz="1270" spc="-18" dirty="0">
                  <a:latin typeface="Avenir" panose="02000503020000020003" pitchFamily="2" charset="0"/>
                  <a:cs typeface="Verdana"/>
                </a:rPr>
                <a:t>m</a:t>
              </a:r>
              <a:endParaRPr sz="1270" dirty="0">
                <a:latin typeface="Avenir" panose="02000503020000020003" pitchFamily="2" charset="0"/>
                <a:cs typeface="Verdana"/>
              </a:endParaRPr>
            </a:p>
            <a:p>
              <a:pPr marL="271237" indent="-259720">
                <a:buFont typeface="Arial"/>
                <a:buChar char="•"/>
                <a:tabLst>
                  <a:tab pos="271813" algn="l"/>
                </a:tabLst>
              </a:pPr>
              <a:r>
                <a:rPr lang="en-MY" sz="1270" spc="-5" dirty="0">
                  <a:latin typeface="Avenir" panose="02000503020000020003" pitchFamily="2" charset="0"/>
                  <a:cs typeface="Verdana"/>
                </a:rPr>
                <a:t>G</a:t>
              </a:r>
              <a:r>
                <a:rPr lang="en-MY" sz="1270" spc="-82" dirty="0">
                  <a:latin typeface="Avenir" panose="02000503020000020003" pitchFamily="2" charset="0"/>
                  <a:cs typeface="Verdana"/>
                </a:rPr>
                <a:t>F</a:t>
              </a:r>
              <a:r>
                <a:rPr lang="en-MY" sz="1270" spc="-14" dirty="0">
                  <a:latin typeface="Avenir" panose="02000503020000020003" pitchFamily="2" charset="0"/>
                  <a:cs typeface="Verdana"/>
                </a:rPr>
                <a:t>A</a:t>
              </a:r>
              <a:r>
                <a:rPr lang="en-MY" sz="1270" spc="5" dirty="0">
                  <a:latin typeface="Avenir" panose="02000503020000020003" pitchFamily="2" charset="0"/>
                  <a:cs typeface="Verdana"/>
                </a:rPr>
                <a:t> </a:t>
              </a:r>
              <a:r>
                <a:rPr lang="en-MY" sz="1270" spc="-50" dirty="0">
                  <a:latin typeface="Avenir" panose="02000503020000020003" pitchFamily="2" charset="0"/>
                  <a:cs typeface="Verdana"/>
                </a:rPr>
                <a:t>P</a:t>
              </a:r>
              <a:r>
                <a:rPr lang="en-MY" sz="1270" spc="-9" dirty="0">
                  <a:latin typeface="Avenir" panose="02000503020000020003" pitchFamily="2" charset="0"/>
                  <a:cs typeface="Verdana"/>
                </a:rPr>
                <a:t>artn</a:t>
              </a:r>
              <a:r>
                <a:rPr lang="en-MY" sz="1270" spc="-23" dirty="0">
                  <a:latin typeface="Avenir" panose="02000503020000020003" pitchFamily="2" charset="0"/>
                  <a:cs typeface="Verdana"/>
                </a:rPr>
                <a:t>e</a:t>
              </a:r>
              <a:r>
                <a:rPr lang="en-MY" sz="1270" spc="-9" dirty="0">
                  <a:latin typeface="Avenir" panose="02000503020000020003" pitchFamily="2" charset="0"/>
                  <a:cs typeface="Verdana"/>
                </a:rPr>
                <a:t>r</a:t>
              </a:r>
              <a:endParaRPr sz="1270" dirty="0">
                <a:latin typeface="Avenir" panose="02000503020000020003" pitchFamily="2" charset="0"/>
                <a:cs typeface="Verdana"/>
              </a:endParaRPr>
            </a:p>
          </p:txBody>
        </p:sp>
      </p:grpSp>
      <p:sp>
        <p:nvSpPr>
          <p:cNvPr id="14" name="object 4">
            <a:extLst>
              <a:ext uri="{FF2B5EF4-FFF2-40B4-BE49-F238E27FC236}">
                <a16:creationId xmlns:a16="http://schemas.microsoft.com/office/drawing/2014/main" id="{FC7C70FE-FC0B-26B3-CF5B-EDB8A056E7F1}"/>
              </a:ext>
            </a:extLst>
          </p:cNvPr>
          <p:cNvSpPr txBox="1"/>
          <p:nvPr/>
        </p:nvSpPr>
        <p:spPr>
          <a:xfrm>
            <a:off x="7961332" y="5506187"/>
            <a:ext cx="2743023" cy="781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237" indent="-259720">
              <a:buFont typeface="Arial"/>
              <a:buChar char="•"/>
              <a:tabLst>
                <a:tab pos="271813" algn="l"/>
              </a:tabLst>
            </a:pPr>
            <a:r>
              <a:rPr lang="en-MY" sz="1270" spc="-18" dirty="0">
                <a:latin typeface="Avenir" panose="02000503020000020003" pitchFamily="2" charset="0"/>
                <a:cs typeface="Verdana"/>
              </a:rPr>
              <a:t>Concentr</a:t>
            </a:r>
            <a:r>
              <a:rPr lang="en-MY" sz="1270" dirty="0">
                <a:latin typeface="Avenir" panose="02000503020000020003" pitchFamily="2" charset="0"/>
                <a:cs typeface="Verdana"/>
              </a:rPr>
              <a:t>i</a:t>
            </a:r>
            <a:r>
              <a:rPr lang="en-MY" sz="1270" spc="-9" dirty="0">
                <a:latin typeface="Avenir" panose="02000503020000020003" pitchFamily="2" charset="0"/>
                <a:cs typeface="Verdana"/>
              </a:rPr>
              <a:t>c</a:t>
            </a:r>
            <a:r>
              <a:rPr lang="en-MY" sz="1270" dirty="0">
                <a:latin typeface="Avenir" panose="02000503020000020003" pitchFamily="2" charset="0"/>
                <a:cs typeface="Verdana"/>
              </a:rPr>
              <a:t> </a:t>
            </a:r>
            <a:r>
              <a:rPr lang="en-MY" sz="1270" spc="-9" dirty="0">
                <a:latin typeface="Avenir" panose="02000503020000020003" pitchFamily="2" charset="0"/>
                <a:cs typeface="Verdana"/>
              </a:rPr>
              <a:t>Butterfly</a:t>
            </a:r>
            <a:r>
              <a:rPr lang="en-MY" sz="1270" dirty="0">
                <a:latin typeface="Avenir" panose="02000503020000020003" pitchFamily="2" charset="0"/>
                <a:cs typeface="Verdana"/>
              </a:rPr>
              <a:t> </a:t>
            </a:r>
            <a:r>
              <a:rPr lang="en-MY" sz="1270" spc="-82" dirty="0">
                <a:latin typeface="Avenir" panose="02000503020000020003" pitchFamily="2" charset="0"/>
                <a:cs typeface="Verdana"/>
              </a:rPr>
              <a:t>V</a:t>
            </a:r>
            <a:r>
              <a:rPr lang="en-MY" sz="1270" dirty="0">
                <a:latin typeface="Avenir" panose="02000503020000020003" pitchFamily="2" charset="0"/>
                <a:cs typeface="Verdana"/>
              </a:rPr>
              <a:t>a</a:t>
            </a:r>
            <a:r>
              <a:rPr lang="en-MY" sz="1270" spc="5" dirty="0">
                <a:latin typeface="Avenir" panose="02000503020000020003" pitchFamily="2" charset="0"/>
                <a:cs typeface="Verdana"/>
              </a:rPr>
              <a:t>l</a:t>
            </a:r>
            <a:r>
              <a:rPr lang="en-MY" sz="1270" spc="-23" dirty="0">
                <a:latin typeface="Avenir" panose="02000503020000020003" pitchFamily="2" charset="0"/>
                <a:cs typeface="Verdana"/>
              </a:rPr>
              <a:t>v</a:t>
            </a:r>
            <a:r>
              <a:rPr lang="en-MY" sz="1270" spc="-9" dirty="0">
                <a:latin typeface="Avenir" panose="02000503020000020003" pitchFamily="2" charset="0"/>
                <a:cs typeface="Verdana"/>
              </a:rPr>
              <a:t>es</a:t>
            </a:r>
            <a:endParaRPr lang="en-MY" sz="1270" dirty="0">
              <a:latin typeface="Avenir" panose="02000503020000020003" pitchFamily="2" charset="0"/>
              <a:cs typeface="Verdana"/>
            </a:endParaRPr>
          </a:p>
          <a:p>
            <a:pPr marL="271237" indent="-259720">
              <a:buFont typeface="Arial"/>
              <a:buChar char="•"/>
              <a:tabLst>
                <a:tab pos="271813" algn="l"/>
              </a:tabLst>
            </a:pPr>
            <a:r>
              <a:rPr lang="en-MY" sz="1270" spc="-14" dirty="0">
                <a:latin typeface="Avenir" panose="02000503020000020003" pitchFamily="2" charset="0"/>
                <a:cs typeface="Verdana"/>
              </a:rPr>
              <a:t>DOUB</a:t>
            </a:r>
            <a:r>
              <a:rPr lang="en-MY" sz="1270" spc="-5" dirty="0">
                <a:latin typeface="Avenir" panose="02000503020000020003" pitchFamily="2" charset="0"/>
                <a:cs typeface="Verdana"/>
              </a:rPr>
              <a:t>L</a:t>
            </a:r>
            <a:r>
              <a:rPr lang="en-MY" sz="1270" dirty="0">
                <a:latin typeface="Avenir" panose="02000503020000020003" pitchFamily="2" charset="0"/>
                <a:cs typeface="Verdana"/>
              </a:rPr>
              <a:t>E</a:t>
            </a:r>
            <a:r>
              <a:rPr lang="en-MY" sz="1270" spc="-23" dirty="0">
                <a:latin typeface="Avenir" panose="02000503020000020003" pitchFamily="2" charset="0"/>
                <a:cs typeface="Verdana"/>
              </a:rPr>
              <a:t> </a:t>
            </a:r>
            <a:r>
              <a:rPr lang="en-MY" sz="1270" spc="-18" dirty="0">
                <a:latin typeface="Avenir" panose="02000503020000020003" pitchFamily="2" charset="0"/>
                <a:cs typeface="Verdana"/>
              </a:rPr>
              <a:t>OF</a:t>
            </a:r>
            <a:r>
              <a:rPr lang="en-MY" sz="1270" spc="-23" dirty="0">
                <a:latin typeface="Avenir" panose="02000503020000020003" pitchFamily="2" charset="0"/>
                <a:cs typeface="Verdana"/>
              </a:rPr>
              <a:t>F</a:t>
            </a:r>
            <a:r>
              <a:rPr lang="en-MY" sz="1270" spc="-14" dirty="0">
                <a:latin typeface="Avenir" panose="02000503020000020003" pitchFamily="2" charset="0"/>
                <a:cs typeface="Verdana"/>
              </a:rPr>
              <a:t>SE</a:t>
            </a:r>
            <a:r>
              <a:rPr lang="en-MY" sz="1270" dirty="0">
                <a:latin typeface="Avenir" panose="02000503020000020003" pitchFamily="2" charset="0"/>
                <a:cs typeface="Verdana"/>
              </a:rPr>
              <a:t>T</a:t>
            </a:r>
            <a:r>
              <a:rPr lang="en-MY" sz="1270" spc="-5" dirty="0">
                <a:latin typeface="Avenir" panose="02000503020000020003" pitchFamily="2" charset="0"/>
                <a:cs typeface="Verdana"/>
              </a:rPr>
              <a:t> </a:t>
            </a:r>
            <a:r>
              <a:rPr lang="en-MY" sz="1270" spc="-9" dirty="0">
                <a:latin typeface="Avenir" panose="02000503020000020003" pitchFamily="2" charset="0"/>
                <a:cs typeface="Verdana"/>
              </a:rPr>
              <a:t>Butt</a:t>
            </a:r>
            <a:r>
              <a:rPr lang="en-MY" sz="1270" spc="-23" dirty="0">
                <a:latin typeface="Avenir" panose="02000503020000020003" pitchFamily="2" charset="0"/>
                <a:cs typeface="Verdana"/>
              </a:rPr>
              <a:t>e</a:t>
            </a:r>
            <a:r>
              <a:rPr lang="en-MY" sz="1270" spc="-9" dirty="0">
                <a:latin typeface="Avenir" panose="02000503020000020003" pitchFamily="2" charset="0"/>
                <a:cs typeface="Verdana"/>
              </a:rPr>
              <a:t>rf</a:t>
            </a:r>
            <a:r>
              <a:rPr lang="en-MY" sz="1270" dirty="0">
                <a:latin typeface="Avenir" panose="02000503020000020003" pitchFamily="2" charset="0"/>
                <a:cs typeface="Verdana"/>
              </a:rPr>
              <a:t>l</a:t>
            </a:r>
            <a:r>
              <a:rPr lang="en-MY" sz="1270" spc="-14" dirty="0">
                <a:latin typeface="Avenir" panose="02000503020000020003" pitchFamily="2" charset="0"/>
                <a:cs typeface="Verdana"/>
              </a:rPr>
              <a:t>y</a:t>
            </a:r>
            <a:r>
              <a:rPr lang="en-MY" sz="1270" spc="9" dirty="0">
                <a:latin typeface="Avenir" panose="02000503020000020003" pitchFamily="2" charset="0"/>
                <a:cs typeface="Verdana"/>
              </a:rPr>
              <a:t> </a:t>
            </a:r>
            <a:r>
              <a:rPr lang="en-MY" sz="1270" spc="-86" dirty="0">
                <a:latin typeface="Avenir" panose="02000503020000020003" pitchFamily="2" charset="0"/>
                <a:cs typeface="Verdana"/>
              </a:rPr>
              <a:t>V</a:t>
            </a:r>
            <a:r>
              <a:rPr lang="en-MY" sz="1270" dirty="0">
                <a:latin typeface="Avenir" panose="02000503020000020003" pitchFamily="2" charset="0"/>
                <a:cs typeface="Verdana"/>
              </a:rPr>
              <a:t>a</a:t>
            </a:r>
            <a:r>
              <a:rPr lang="en-MY" sz="1270" spc="5" dirty="0">
                <a:latin typeface="Avenir" panose="02000503020000020003" pitchFamily="2" charset="0"/>
                <a:cs typeface="Verdana"/>
              </a:rPr>
              <a:t>l</a:t>
            </a:r>
            <a:r>
              <a:rPr lang="en-MY" sz="1270" spc="-23" dirty="0">
                <a:latin typeface="Avenir" panose="02000503020000020003" pitchFamily="2" charset="0"/>
                <a:cs typeface="Verdana"/>
              </a:rPr>
              <a:t>v</a:t>
            </a:r>
            <a:r>
              <a:rPr lang="en-MY" sz="1270" spc="-9" dirty="0">
                <a:latin typeface="Avenir" panose="02000503020000020003" pitchFamily="2" charset="0"/>
                <a:cs typeface="Verdana"/>
              </a:rPr>
              <a:t>es</a:t>
            </a:r>
            <a:endParaRPr lang="en-MY" sz="1270" dirty="0">
              <a:latin typeface="Avenir" panose="02000503020000020003" pitchFamily="2" charset="0"/>
              <a:cs typeface="Verdana"/>
            </a:endParaRPr>
          </a:p>
          <a:p>
            <a:pPr marL="271237" indent="-259720">
              <a:buFont typeface="Arial"/>
              <a:buChar char="•"/>
              <a:tabLst>
                <a:tab pos="271813" algn="l"/>
              </a:tabLst>
            </a:pPr>
            <a:r>
              <a:rPr lang="en-MY" sz="1270" spc="-5" dirty="0">
                <a:latin typeface="Avenir" panose="02000503020000020003" pitchFamily="2" charset="0"/>
                <a:cs typeface="Verdana"/>
              </a:rPr>
              <a:t>T</a:t>
            </a:r>
            <a:r>
              <a:rPr lang="en-MY" sz="1270" spc="-9" dirty="0">
                <a:latin typeface="Avenir" panose="02000503020000020003" pitchFamily="2" charset="0"/>
                <a:cs typeface="Verdana"/>
              </a:rPr>
              <a:t>RI</a:t>
            </a:r>
            <a:r>
              <a:rPr lang="en-MY" sz="1270" spc="-23" dirty="0">
                <a:latin typeface="Avenir" panose="02000503020000020003" pitchFamily="2" charset="0"/>
                <a:cs typeface="Verdana"/>
              </a:rPr>
              <a:t>P</a:t>
            </a:r>
            <a:r>
              <a:rPr lang="en-MY" sz="1270" spc="-9" dirty="0">
                <a:latin typeface="Avenir" panose="02000503020000020003" pitchFamily="2" charset="0"/>
                <a:cs typeface="Verdana"/>
              </a:rPr>
              <a:t>L</a:t>
            </a:r>
            <a:r>
              <a:rPr lang="en-MY" sz="1270" dirty="0">
                <a:latin typeface="Avenir" panose="02000503020000020003" pitchFamily="2" charset="0"/>
                <a:cs typeface="Verdana"/>
              </a:rPr>
              <a:t>E</a:t>
            </a:r>
            <a:r>
              <a:rPr lang="en-MY" sz="1270" spc="9" dirty="0">
                <a:latin typeface="Avenir" panose="02000503020000020003" pitchFamily="2" charset="0"/>
                <a:cs typeface="Verdana"/>
              </a:rPr>
              <a:t> </a:t>
            </a:r>
            <a:r>
              <a:rPr lang="en-MY" sz="1270" spc="-18" dirty="0">
                <a:latin typeface="Avenir" panose="02000503020000020003" pitchFamily="2" charset="0"/>
                <a:cs typeface="Verdana"/>
              </a:rPr>
              <a:t>OF</a:t>
            </a:r>
            <a:r>
              <a:rPr lang="en-MY" sz="1270" spc="-23" dirty="0">
                <a:latin typeface="Avenir" panose="02000503020000020003" pitchFamily="2" charset="0"/>
                <a:cs typeface="Verdana"/>
              </a:rPr>
              <a:t>F</a:t>
            </a:r>
            <a:r>
              <a:rPr lang="en-MY" sz="1270" spc="-14" dirty="0">
                <a:latin typeface="Avenir" panose="02000503020000020003" pitchFamily="2" charset="0"/>
                <a:cs typeface="Verdana"/>
              </a:rPr>
              <a:t>SE</a:t>
            </a:r>
            <a:r>
              <a:rPr lang="en-MY" sz="1270" dirty="0">
                <a:latin typeface="Avenir" panose="02000503020000020003" pitchFamily="2" charset="0"/>
                <a:cs typeface="Verdana"/>
              </a:rPr>
              <a:t>T</a:t>
            </a:r>
            <a:r>
              <a:rPr lang="en-MY" sz="1270" spc="5" dirty="0">
                <a:latin typeface="Avenir" panose="02000503020000020003" pitchFamily="2" charset="0"/>
                <a:cs typeface="Verdana"/>
              </a:rPr>
              <a:t> </a:t>
            </a:r>
            <a:r>
              <a:rPr lang="en-MY" sz="1270" spc="-9" dirty="0">
                <a:latin typeface="Avenir" panose="02000503020000020003" pitchFamily="2" charset="0"/>
                <a:cs typeface="Verdana"/>
              </a:rPr>
              <a:t>Butt</a:t>
            </a:r>
            <a:r>
              <a:rPr lang="en-MY" sz="1270" spc="-23" dirty="0">
                <a:latin typeface="Avenir" panose="02000503020000020003" pitchFamily="2" charset="0"/>
                <a:cs typeface="Verdana"/>
              </a:rPr>
              <a:t>e</a:t>
            </a:r>
            <a:r>
              <a:rPr lang="en-MY" sz="1270" spc="-9" dirty="0">
                <a:latin typeface="Avenir" panose="02000503020000020003" pitchFamily="2" charset="0"/>
                <a:cs typeface="Verdana"/>
              </a:rPr>
              <a:t>rf</a:t>
            </a:r>
            <a:r>
              <a:rPr lang="en-MY" sz="1270" dirty="0">
                <a:latin typeface="Avenir" panose="02000503020000020003" pitchFamily="2" charset="0"/>
                <a:cs typeface="Verdana"/>
              </a:rPr>
              <a:t>l</a:t>
            </a:r>
            <a:r>
              <a:rPr lang="en-MY" sz="1270" spc="-14" dirty="0">
                <a:latin typeface="Avenir" panose="02000503020000020003" pitchFamily="2" charset="0"/>
                <a:cs typeface="Verdana"/>
              </a:rPr>
              <a:t>y</a:t>
            </a:r>
            <a:r>
              <a:rPr lang="en-MY" sz="1270" dirty="0">
                <a:latin typeface="Avenir" panose="02000503020000020003" pitchFamily="2" charset="0"/>
                <a:cs typeface="Verdana"/>
              </a:rPr>
              <a:t> </a:t>
            </a:r>
            <a:r>
              <a:rPr lang="en-MY" sz="1270" spc="-82" dirty="0">
                <a:latin typeface="Avenir" panose="02000503020000020003" pitchFamily="2" charset="0"/>
                <a:cs typeface="Verdana"/>
              </a:rPr>
              <a:t>V</a:t>
            </a:r>
            <a:r>
              <a:rPr lang="en-MY" sz="1270" dirty="0">
                <a:latin typeface="Avenir" panose="02000503020000020003" pitchFamily="2" charset="0"/>
                <a:cs typeface="Verdana"/>
              </a:rPr>
              <a:t>a</a:t>
            </a:r>
            <a:r>
              <a:rPr lang="en-MY" sz="1270" spc="5" dirty="0">
                <a:latin typeface="Avenir" panose="02000503020000020003" pitchFamily="2" charset="0"/>
                <a:cs typeface="Verdana"/>
              </a:rPr>
              <a:t>l</a:t>
            </a:r>
            <a:r>
              <a:rPr lang="en-MY" sz="1270" spc="-23" dirty="0">
                <a:latin typeface="Avenir" panose="02000503020000020003" pitchFamily="2" charset="0"/>
                <a:cs typeface="Verdana"/>
              </a:rPr>
              <a:t>v</a:t>
            </a:r>
            <a:r>
              <a:rPr lang="en-MY" sz="1270" spc="-9" dirty="0">
                <a:latin typeface="Avenir" panose="02000503020000020003" pitchFamily="2" charset="0"/>
                <a:cs typeface="Verdana"/>
              </a:rPr>
              <a:t>es</a:t>
            </a:r>
          </a:p>
          <a:p>
            <a:pPr marL="271237" indent="-259720">
              <a:buFont typeface="Arial"/>
              <a:buChar char="•"/>
              <a:tabLst>
                <a:tab pos="271813" algn="l"/>
              </a:tabLst>
            </a:pPr>
            <a:r>
              <a:rPr lang="en-MY" sz="1270" spc="-5" dirty="0">
                <a:latin typeface="Avenir" panose="02000503020000020003" pitchFamily="2" charset="0"/>
                <a:cs typeface="Verdana"/>
              </a:rPr>
              <a:t>G</a:t>
            </a:r>
            <a:r>
              <a:rPr lang="en-MY" sz="1270" spc="-82" dirty="0">
                <a:latin typeface="Avenir" panose="02000503020000020003" pitchFamily="2" charset="0"/>
                <a:cs typeface="Verdana"/>
              </a:rPr>
              <a:t>F</a:t>
            </a:r>
            <a:r>
              <a:rPr lang="en-MY" sz="1270" spc="-14" dirty="0">
                <a:latin typeface="Avenir" panose="02000503020000020003" pitchFamily="2" charset="0"/>
                <a:cs typeface="Verdana"/>
              </a:rPr>
              <a:t>A</a:t>
            </a:r>
            <a:r>
              <a:rPr lang="en-MY" sz="1270" spc="5" dirty="0">
                <a:latin typeface="Avenir" panose="02000503020000020003" pitchFamily="2" charset="0"/>
                <a:cs typeface="Verdana"/>
              </a:rPr>
              <a:t> </a:t>
            </a:r>
            <a:r>
              <a:rPr lang="en-MY" sz="1270" spc="-50" dirty="0">
                <a:latin typeface="Avenir" panose="02000503020000020003" pitchFamily="2" charset="0"/>
                <a:cs typeface="Verdana"/>
              </a:rPr>
              <a:t>P</a:t>
            </a:r>
            <a:r>
              <a:rPr lang="en-MY" sz="1270" spc="-9" dirty="0">
                <a:latin typeface="Avenir" panose="02000503020000020003" pitchFamily="2" charset="0"/>
                <a:cs typeface="Verdana"/>
              </a:rPr>
              <a:t>artn</a:t>
            </a:r>
            <a:r>
              <a:rPr lang="en-MY" sz="1270" spc="-23" dirty="0">
                <a:latin typeface="Avenir" panose="02000503020000020003" pitchFamily="2" charset="0"/>
                <a:cs typeface="Verdana"/>
              </a:rPr>
              <a:t>e</a:t>
            </a:r>
            <a:r>
              <a:rPr lang="en-MY" sz="1270" spc="-9" dirty="0">
                <a:latin typeface="Avenir" panose="02000503020000020003" pitchFamily="2" charset="0"/>
                <a:cs typeface="Verdana"/>
              </a:rPr>
              <a:t>r</a:t>
            </a:r>
            <a:endParaRPr lang="en-MY" sz="1270" dirty="0">
              <a:latin typeface="Avenir" panose="02000503020000020003" pitchFamily="2" charset="0"/>
              <a:cs typeface="Verdana"/>
            </a:endParaRPr>
          </a:p>
        </p:txBody>
      </p:sp>
      <p:pic>
        <p:nvPicPr>
          <p:cNvPr id="43" name="Picture 42" descr="A picture containing green&#10;&#10;Description automatically generated">
            <a:extLst>
              <a:ext uri="{FF2B5EF4-FFF2-40B4-BE49-F238E27FC236}">
                <a16:creationId xmlns:a16="http://schemas.microsoft.com/office/drawing/2014/main" id="{4702F595-3157-16E3-9019-4773B4E9DD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253" y="2457568"/>
            <a:ext cx="1227410" cy="675075"/>
          </a:xfrm>
          <a:prstGeom prst="rect">
            <a:avLst/>
          </a:prstGeom>
        </p:spPr>
      </p:pic>
      <p:pic>
        <p:nvPicPr>
          <p:cNvPr id="2" name="Picture 1" descr="A blue and grey logo&#10;&#10;Description automatically generated with low confidence">
            <a:extLst>
              <a:ext uri="{FF2B5EF4-FFF2-40B4-BE49-F238E27FC236}">
                <a16:creationId xmlns:a16="http://schemas.microsoft.com/office/drawing/2014/main" id="{033751C4-7E0E-50D5-AAF3-F7D0E0A4CF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829" b="25484"/>
          <a:stretch/>
        </p:blipFill>
        <p:spPr>
          <a:xfrm>
            <a:off x="7975563" y="4748635"/>
            <a:ext cx="1436426" cy="684973"/>
          </a:xfrm>
          <a:prstGeom prst="rect">
            <a:avLst/>
          </a:prstGeom>
        </p:spPr>
      </p:pic>
      <p:pic>
        <p:nvPicPr>
          <p:cNvPr id="5" name="Picture 4" descr="A black background with red text&#10;&#10;Description automatically generated with low confidence">
            <a:extLst>
              <a:ext uri="{FF2B5EF4-FFF2-40B4-BE49-F238E27FC236}">
                <a16:creationId xmlns:a16="http://schemas.microsoft.com/office/drawing/2014/main" id="{2B859923-458A-7C7D-6C6B-D2903E3EB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9695" y="4709898"/>
            <a:ext cx="2388868" cy="796289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308FC9AF-4B27-60F1-2361-685E87274724}"/>
              </a:ext>
            </a:extLst>
          </p:cNvPr>
          <p:cNvSpPr txBox="1"/>
          <p:nvPr/>
        </p:nvSpPr>
        <p:spPr>
          <a:xfrm>
            <a:off x="1629616" y="5598805"/>
            <a:ext cx="2410313" cy="39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7">
              <a:tabLst>
                <a:tab pos="271813" algn="l"/>
              </a:tabLst>
            </a:pPr>
            <a:r>
              <a:rPr lang="en-US" sz="1270" dirty="0">
                <a:latin typeface="Avenir" panose="02000503020000020003" pitchFamily="2" charset="0"/>
                <a:cs typeface="Verdana"/>
              </a:rPr>
              <a:t>Wolong bought over Brook Crompton, ATB, GE , and OLI </a:t>
            </a:r>
            <a:endParaRPr sz="1270" dirty="0">
              <a:latin typeface="Avenir" panose="02000503020000020003" pitchFamily="2" charset="0"/>
              <a:cs typeface="Verdana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114BE726-9E74-DF5A-B023-BE688E5B385A}"/>
              </a:ext>
            </a:extLst>
          </p:cNvPr>
          <p:cNvSpPr txBox="1"/>
          <p:nvPr/>
        </p:nvSpPr>
        <p:spPr>
          <a:xfrm>
            <a:off x="7928766" y="3200541"/>
            <a:ext cx="3262516" cy="586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635" indent="-259118">
              <a:buFont typeface="Arial" panose="020B0604020202020204" pitchFamily="34" charset="0"/>
              <a:buChar char="•"/>
              <a:tabLst>
                <a:tab pos="271813" algn="l"/>
              </a:tabLst>
            </a:pPr>
            <a:r>
              <a:rPr lang="en-MY" sz="1270" dirty="0">
                <a:latin typeface="Avenir" panose="02000503020000020003" pitchFamily="2" charset="0"/>
                <a:cs typeface="Verdana"/>
              </a:rPr>
              <a:t>API 610</a:t>
            </a:r>
          </a:p>
          <a:p>
            <a:pPr marL="270635" indent="-259118">
              <a:buFont typeface="Arial" panose="020B0604020202020204" pitchFamily="34" charset="0"/>
              <a:buChar char="•"/>
              <a:tabLst>
                <a:tab pos="271813" algn="l"/>
              </a:tabLst>
            </a:pPr>
            <a:r>
              <a:rPr lang="en-MY" sz="1270" dirty="0">
                <a:latin typeface="Avenir" panose="02000503020000020003" pitchFamily="2" charset="0"/>
                <a:cs typeface="Verdana"/>
              </a:rPr>
              <a:t>ISO 5199</a:t>
            </a:r>
          </a:p>
          <a:p>
            <a:pPr marL="270635" indent="-259118">
              <a:buFont typeface="Arial" panose="020B0604020202020204" pitchFamily="34" charset="0"/>
              <a:buChar char="•"/>
              <a:tabLst>
                <a:tab pos="271813" algn="l"/>
              </a:tabLst>
            </a:pPr>
            <a:r>
              <a:rPr lang="en-MY" sz="1270" dirty="0" err="1">
                <a:latin typeface="Avenir" panose="02000503020000020003" pitchFamily="2" charset="0"/>
                <a:cs typeface="Verdana"/>
              </a:rPr>
              <a:t>Gridlestone</a:t>
            </a:r>
            <a:r>
              <a:rPr lang="en-MY" sz="1270" dirty="0">
                <a:latin typeface="Avenir" panose="02000503020000020003" pitchFamily="2" charset="0"/>
                <a:cs typeface="Verdana"/>
              </a:rPr>
              <a:t> Pump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1001" y="163021"/>
            <a:ext cx="2908040" cy="483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539" dirty="0"/>
              <a:t>OUR PRINCIPALS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98F8F62-C027-5A98-2B4B-B69537CC3F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77041" y="285976"/>
            <a:ext cx="2285220" cy="631705"/>
          </a:xfrm>
          <a:prstGeom prst="rect">
            <a:avLst/>
          </a:prstGeom>
        </p:spPr>
      </p:pic>
      <p:pic>
        <p:nvPicPr>
          <p:cNvPr id="17" name="Picture 16" descr="A black and red logo&#10;&#10;Description automatically generated">
            <a:extLst>
              <a:ext uri="{FF2B5EF4-FFF2-40B4-BE49-F238E27FC236}">
                <a16:creationId xmlns:a16="http://schemas.microsoft.com/office/drawing/2014/main" id="{085DE3DE-13A6-819E-9117-D23ADED21D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71" y="902930"/>
            <a:ext cx="2273061" cy="591021"/>
          </a:xfrm>
          <a:prstGeom prst="rect">
            <a:avLst/>
          </a:prstGeom>
        </p:spPr>
      </p:pic>
      <p:sp>
        <p:nvSpPr>
          <p:cNvPr id="20" name="object 4">
            <a:extLst>
              <a:ext uri="{FF2B5EF4-FFF2-40B4-BE49-F238E27FC236}">
                <a16:creationId xmlns:a16="http://schemas.microsoft.com/office/drawing/2014/main" id="{454D30D1-35D5-6049-31A2-2CA43114B06B}"/>
              </a:ext>
            </a:extLst>
          </p:cNvPr>
          <p:cNvSpPr txBox="1"/>
          <p:nvPr/>
        </p:nvSpPr>
        <p:spPr>
          <a:xfrm>
            <a:off x="1595030" y="1644789"/>
            <a:ext cx="3262516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635" indent="-259118">
              <a:buFont typeface="Arial" panose="020B0604020202020204" pitchFamily="34" charset="0"/>
              <a:buChar char="•"/>
              <a:tabLst>
                <a:tab pos="271813" algn="l"/>
              </a:tabLst>
            </a:pPr>
            <a:r>
              <a:rPr lang="en-MY" sz="1270" dirty="0">
                <a:latin typeface="Avenir" panose="02000503020000020003" pitchFamily="2" charset="0"/>
                <a:cs typeface="Verdana"/>
              </a:rPr>
              <a:t>Cyber Security Software</a:t>
            </a:r>
          </a:p>
        </p:txBody>
      </p:sp>
      <p:pic>
        <p:nvPicPr>
          <p:cNvPr id="23" name="Picture 22" descr="A logo of a planet&#10;&#10;Description automatically generated">
            <a:extLst>
              <a:ext uri="{FF2B5EF4-FFF2-40B4-BE49-F238E27FC236}">
                <a16:creationId xmlns:a16="http://schemas.microsoft.com/office/drawing/2014/main" id="{6A2B7352-DC67-4209-052B-05F6C92C5E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64" y="497627"/>
            <a:ext cx="3040227" cy="1389519"/>
          </a:xfrm>
          <a:prstGeom prst="rect">
            <a:avLst/>
          </a:prstGeom>
        </p:spPr>
      </p:pic>
      <p:sp>
        <p:nvSpPr>
          <p:cNvPr id="25" name="object 4">
            <a:extLst>
              <a:ext uri="{FF2B5EF4-FFF2-40B4-BE49-F238E27FC236}">
                <a16:creationId xmlns:a16="http://schemas.microsoft.com/office/drawing/2014/main" id="{100CAF29-536F-8AD5-9E8F-E1D44F252A1C}"/>
              </a:ext>
            </a:extLst>
          </p:cNvPr>
          <p:cNvSpPr txBox="1"/>
          <p:nvPr/>
        </p:nvSpPr>
        <p:spPr>
          <a:xfrm>
            <a:off x="4952671" y="1607189"/>
            <a:ext cx="3262516" cy="39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635" indent="-259118">
              <a:buFont typeface="Arial" panose="020B0604020202020204" pitchFamily="34" charset="0"/>
              <a:buChar char="•"/>
              <a:tabLst>
                <a:tab pos="271813" algn="l"/>
              </a:tabLst>
            </a:pPr>
            <a:r>
              <a:rPr lang="en-MY" sz="1270" dirty="0">
                <a:latin typeface="Avenir" panose="02000503020000020003" pitchFamily="2" charset="0"/>
                <a:cs typeface="Verdana"/>
              </a:rPr>
              <a:t>Data </a:t>
            </a:r>
            <a:r>
              <a:rPr lang="en-MY" sz="1270" dirty="0" err="1">
                <a:latin typeface="Avenir" panose="02000503020000020003" pitchFamily="2" charset="0"/>
                <a:cs typeface="Verdana"/>
              </a:rPr>
              <a:t>Center</a:t>
            </a:r>
            <a:endParaRPr lang="en-MY" sz="1270" dirty="0">
              <a:latin typeface="Avenir" panose="02000503020000020003" pitchFamily="2" charset="0"/>
              <a:cs typeface="Verdana"/>
            </a:endParaRPr>
          </a:p>
          <a:p>
            <a:pPr marL="270635" indent="-259118">
              <a:buFont typeface="Arial" panose="020B0604020202020204" pitchFamily="34" charset="0"/>
              <a:buChar char="•"/>
              <a:tabLst>
                <a:tab pos="271813" algn="l"/>
              </a:tabLst>
            </a:pPr>
            <a:endParaRPr lang="en-MY" sz="1270" dirty="0">
              <a:latin typeface="Avenir" panose="02000503020000020003" pitchFamily="2" charset="0"/>
              <a:cs typeface="Verdana"/>
            </a:endParaRPr>
          </a:p>
        </p:txBody>
      </p:sp>
      <p:pic>
        <p:nvPicPr>
          <p:cNvPr id="32" name="Picture 31" descr="A logo with red and blue text&#10;&#10;Description automatically generated">
            <a:extLst>
              <a:ext uri="{FF2B5EF4-FFF2-40B4-BE49-F238E27FC236}">
                <a16:creationId xmlns:a16="http://schemas.microsoft.com/office/drawing/2014/main" id="{A3BE7944-7CBA-9516-E065-3304BF5C45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38" y="2578211"/>
            <a:ext cx="2816767" cy="816786"/>
          </a:xfrm>
          <a:prstGeom prst="rect">
            <a:avLst/>
          </a:prstGeom>
        </p:spPr>
      </p:pic>
      <p:sp>
        <p:nvSpPr>
          <p:cNvPr id="34" name="object 4">
            <a:extLst>
              <a:ext uri="{FF2B5EF4-FFF2-40B4-BE49-F238E27FC236}">
                <a16:creationId xmlns:a16="http://schemas.microsoft.com/office/drawing/2014/main" id="{1FDC2646-F19F-C71B-F06B-FAF11884858A}"/>
              </a:ext>
            </a:extLst>
          </p:cNvPr>
          <p:cNvSpPr txBox="1"/>
          <p:nvPr/>
        </p:nvSpPr>
        <p:spPr>
          <a:xfrm>
            <a:off x="1690155" y="3539251"/>
            <a:ext cx="3262516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635" indent="-259118">
              <a:buFont typeface="Arial" panose="020B0604020202020204" pitchFamily="34" charset="0"/>
              <a:buChar char="•"/>
              <a:tabLst>
                <a:tab pos="271813" algn="l"/>
              </a:tabLst>
            </a:pPr>
            <a:r>
              <a:rPr lang="en-MY" sz="1270" dirty="0">
                <a:latin typeface="Avenir" panose="02000503020000020003" pitchFamily="2" charset="0"/>
                <a:cs typeface="Verdana"/>
              </a:rPr>
              <a:t>3D Scanning</a:t>
            </a:r>
          </a:p>
        </p:txBody>
      </p:sp>
    </p:spTree>
    <p:extLst>
      <p:ext uri="{BB962C8B-B14F-4D97-AF65-F5344CB8AC3E}">
        <p14:creationId xmlns:p14="http://schemas.microsoft.com/office/powerpoint/2010/main" val="287797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36BFB-91EC-E7B0-D775-84299A028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alking on the street&#10;&#10;Description automatically generated">
            <a:extLst>
              <a:ext uri="{FF2B5EF4-FFF2-40B4-BE49-F238E27FC236}">
                <a16:creationId xmlns:a16="http://schemas.microsoft.com/office/drawing/2014/main" id="{DF049053-B380-D381-BC35-E7EC18BBA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6755" t="11130" b="2816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42BEBE-CD0A-8B2A-03B5-A2CED71B9D58}"/>
              </a:ext>
            </a:extLst>
          </p:cNvPr>
          <p:cNvGrpSpPr/>
          <p:nvPr/>
        </p:nvGrpSpPr>
        <p:grpSpPr>
          <a:xfrm>
            <a:off x="658813" y="5437920"/>
            <a:ext cx="10874375" cy="851826"/>
            <a:chOff x="0" y="4968240"/>
            <a:chExt cx="12192000" cy="9550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C3694-FA25-8CFA-9D3E-A440A6FFDC67}"/>
                </a:ext>
              </a:extLst>
            </p:cNvPr>
            <p:cNvSpPr/>
            <p:nvPr/>
          </p:nvSpPr>
          <p:spPr>
            <a:xfrm>
              <a:off x="0" y="4968240"/>
              <a:ext cx="12192000" cy="95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15FB9B9-74AC-61A5-F58E-73520F81E1AF}"/>
                </a:ext>
              </a:extLst>
            </p:cNvPr>
            <p:cNvSpPr/>
            <p:nvPr/>
          </p:nvSpPr>
          <p:spPr>
            <a:xfrm>
              <a:off x="81280" y="5079435"/>
              <a:ext cx="7213600" cy="704838"/>
            </a:xfrm>
            <a:custGeom>
              <a:avLst/>
              <a:gdLst/>
              <a:ahLst/>
              <a:cxnLst/>
              <a:rect l="l" t="t" r="r" b="b"/>
              <a:pathLst>
                <a:path w="12275820" h="1568124">
                  <a:moveTo>
                    <a:pt x="0" y="0"/>
                  </a:moveTo>
                  <a:lnTo>
                    <a:pt x="12275820" y="0"/>
                  </a:lnTo>
                  <a:lnTo>
                    <a:pt x="12275820" y="1568124"/>
                  </a:lnTo>
                  <a:lnTo>
                    <a:pt x="0" y="1568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"/>
              </a:stretch>
            </a:blip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8144E35-5338-7FD3-1E89-F0E58928D812}"/>
                </a:ext>
              </a:extLst>
            </p:cNvPr>
            <p:cNvSpPr/>
            <p:nvPr/>
          </p:nvSpPr>
          <p:spPr>
            <a:xfrm>
              <a:off x="8223250" y="5243240"/>
              <a:ext cx="2905760" cy="405039"/>
            </a:xfrm>
            <a:custGeom>
              <a:avLst/>
              <a:gdLst/>
              <a:ahLst/>
              <a:cxnLst/>
              <a:rect l="l" t="t" r="r" b="b"/>
              <a:pathLst>
                <a:path w="5711581" h="796148">
                  <a:moveTo>
                    <a:pt x="0" y="0"/>
                  </a:moveTo>
                  <a:lnTo>
                    <a:pt x="5711581" y="0"/>
                  </a:lnTo>
                  <a:lnTo>
                    <a:pt x="5711581" y="796148"/>
                  </a:lnTo>
                  <a:lnTo>
                    <a:pt x="0" y="7961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5B79D1-E014-D4C5-E3C9-893FF9F92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6160" y="5170856"/>
              <a:ext cx="579120" cy="579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A17DE02-1CB9-9B32-67AB-E8A9888E4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1225" y="5227370"/>
              <a:ext cx="734696" cy="34545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5D1CC89-FA7A-154E-C5B1-D5B94455EAEA}"/>
              </a:ext>
            </a:extLst>
          </p:cNvPr>
          <p:cNvSpPr txBox="1"/>
          <p:nvPr/>
        </p:nvSpPr>
        <p:spPr>
          <a:xfrm>
            <a:off x="559196" y="6345722"/>
            <a:ext cx="77431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</a:rPr>
              <a:t>© 2024 Cyble Inc. All rights reserved.</a:t>
            </a:r>
            <a:endParaRPr lang="en-US" sz="700" b="1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7CF3B1-0D18-CFD2-16B0-335805E53BF7}"/>
              </a:ext>
            </a:extLst>
          </p:cNvPr>
          <p:cNvSpPr txBox="1"/>
          <p:nvPr/>
        </p:nvSpPr>
        <p:spPr>
          <a:xfrm>
            <a:off x="559196" y="225417"/>
            <a:ext cx="7315200" cy="726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720"/>
              </a:lnSpc>
            </a:pPr>
            <a:r>
              <a:rPr lang="en-US" sz="2400" b="1">
                <a:latin typeface="Poppins" panose="00000500000000000000" pitchFamily="2" charset="0"/>
                <a:cs typeface="Poppins" panose="00000500000000000000" pitchFamily="2" charset="0"/>
              </a:rPr>
              <a:t>PROGRESSIVE JOURNEY OF CYBLE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E9A247-3345-5346-4C15-38EF0059E6BE}"/>
              </a:ext>
            </a:extLst>
          </p:cNvPr>
          <p:cNvSpPr/>
          <p:nvPr/>
        </p:nvSpPr>
        <p:spPr>
          <a:xfrm flipV="1">
            <a:off x="658813" y="977111"/>
            <a:ext cx="760412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CAA32-2712-98C1-A475-DF6F9FE5FE9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364629" y="6297321"/>
            <a:ext cx="1168555" cy="3037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1CC72E-27AC-BEC0-EAFF-95CA453907F1}"/>
              </a:ext>
            </a:extLst>
          </p:cNvPr>
          <p:cNvSpPr txBox="1"/>
          <p:nvPr/>
        </p:nvSpPr>
        <p:spPr>
          <a:xfrm>
            <a:off x="559196" y="1218603"/>
            <a:ext cx="5536804" cy="4216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>
                <a:solidFill>
                  <a:srgbClr val="CC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5th Calendar year running</a:t>
            </a:r>
            <a:r>
              <a:rPr lang="en-US" sz="14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Threat Intelligence provider that has extensive expertise</a:t>
            </a:r>
          </a:p>
          <a:p>
            <a:pPr marL="25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>
                <a:solidFill>
                  <a:srgbClr val="CC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Compliant</a:t>
            </a:r>
            <a:r>
              <a:rPr lang="en-US" sz="14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with ISO 27001 and SOC2 Type 1 and Type 2</a:t>
            </a:r>
          </a:p>
          <a:p>
            <a:pPr marL="25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>
                <a:solidFill>
                  <a:srgbClr val="CC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500+ </a:t>
            </a:r>
            <a:r>
              <a:rPr lang="en-US" sz="14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customers which include Healthcare companies</a:t>
            </a:r>
          </a:p>
          <a:p>
            <a:pPr marL="25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>
                <a:solidFill>
                  <a:srgbClr val="CC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200+ </a:t>
            </a:r>
            <a:r>
              <a:rPr lang="en-US" sz="14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Employees in 15 countries</a:t>
            </a:r>
          </a:p>
          <a:p>
            <a:pPr marL="25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>
                <a:solidFill>
                  <a:srgbClr val="CC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Recognized</a:t>
            </a:r>
            <a:r>
              <a:rPr lang="en-US" sz="14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by Gartner, Forrester, Frost &amp; Sullivan, Forbes, The Cyber Security Excellence award </a:t>
            </a:r>
          </a:p>
          <a:p>
            <a:pPr marL="25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>
                <a:solidFill>
                  <a:srgbClr val="CC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Experience</a:t>
            </a:r>
            <a:r>
              <a:rPr lang="en-US" sz="14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ranging from ex-FBI/Federal Personnel to seasoned Cyber Security experts </a:t>
            </a:r>
          </a:p>
          <a:p>
            <a:pPr marL="252000" indent="-252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400" b="1">
                <a:solidFill>
                  <a:srgbClr val="CC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Backed</a:t>
            </a:r>
            <a:r>
              <a:rPr lang="en-US" sz="14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by top VC &amp; Corp funds</a:t>
            </a:r>
          </a:p>
        </p:txBody>
      </p:sp>
    </p:spTree>
    <p:extLst>
      <p:ext uri="{BB962C8B-B14F-4D97-AF65-F5344CB8AC3E}">
        <p14:creationId xmlns:p14="http://schemas.microsoft.com/office/powerpoint/2010/main" val="224145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B28DE-AA5C-46F0-3DED-468131933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871FBA-88EB-B3FA-A386-6BDA1CF4A305}"/>
              </a:ext>
            </a:extLst>
          </p:cNvPr>
          <p:cNvSpPr txBox="1"/>
          <p:nvPr/>
        </p:nvSpPr>
        <p:spPr>
          <a:xfrm>
            <a:off x="981784" y="6586711"/>
            <a:ext cx="40753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</a:rPr>
              <a:t>© 2024. Cyble Inc.(Leading Cyber Threat Intelligence Company). All Rights Reserved</a:t>
            </a:r>
            <a:endParaRPr lang="en-US" sz="700" b="1">
              <a:solidFill>
                <a:schemeClr val="tx1">
                  <a:lumMod val="50000"/>
                  <a:lumOff val="50000"/>
                </a:schemeClr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07A6CE-777B-6B5A-BB02-AEB41F1FDB3D}"/>
              </a:ext>
            </a:extLst>
          </p:cNvPr>
          <p:cNvSpPr/>
          <p:nvPr/>
        </p:nvSpPr>
        <p:spPr>
          <a:xfrm flipV="1">
            <a:off x="7896771" y="3724333"/>
            <a:ext cx="843368" cy="286336"/>
          </a:xfrm>
          <a:custGeom>
            <a:avLst/>
            <a:gdLst>
              <a:gd name="connsiteX0" fmla="*/ 0 w 829405"/>
              <a:gd name="connsiteY0" fmla="*/ 538959 h 538958"/>
              <a:gd name="connsiteX1" fmla="*/ 468317 w 829405"/>
              <a:gd name="connsiteY1" fmla="*/ 0 h 538958"/>
              <a:gd name="connsiteX2" fmla="*/ 829405 w 829405"/>
              <a:gd name="connsiteY2" fmla="*/ 0 h 53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405" h="538958">
                <a:moveTo>
                  <a:pt x="0" y="538959"/>
                </a:moveTo>
                <a:lnTo>
                  <a:pt x="468317" y="0"/>
                </a:lnTo>
                <a:lnTo>
                  <a:pt x="829405" y="0"/>
                </a:lnTo>
              </a:path>
            </a:pathLst>
          </a:custGeom>
          <a:noFill/>
          <a:ln w="14070" cap="rnd">
            <a:solidFill>
              <a:srgbClr val="CC0000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9D037AE-14C0-90F8-43B1-2132501569D2}"/>
              </a:ext>
            </a:extLst>
          </p:cNvPr>
          <p:cNvSpPr/>
          <p:nvPr/>
        </p:nvSpPr>
        <p:spPr>
          <a:xfrm>
            <a:off x="6811027" y="2091043"/>
            <a:ext cx="614691" cy="730891"/>
          </a:xfrm>
          <a:custGeom>
            <a:avLst/>
            <a:gdLst>
              <a:gd name="connsiteX0" fmla="*/ 0 w 881893"/>
              <a:gd name="connsiteY0" fmla="*/ 698395 h 698394"/>
              <a:gd name="connsiteX1" fmla="*/ 246683 w 881893"/>
              <a:gd name="connsiteY1" fmla="*/ 0 h 698394"/>
              <a:gd name="connsiteX2" fmla="*/ 881894 w 881893"/>
              <a:gd name="connsiteY2" fmla="*/ 0 h 69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893" h="698394">
                <a:moveTo>
                  <a:pt x="0" y="698395"/>
                </a:moveTo>
                <a:cubicBezTo>
                  <a:pt x="9428" y="660822"/>
                  <a:pt x="246683" y="0"/>
                  <a:pt x="246683" y="0"/>
                </a:cubicBezTo>
                <a:lnTo>
                  <a:pt x="881894" y="0"/>
                </a:lnTo>
              </a:path>
            </a:pathLst>
          </a:custGeom>
          <a:noFill/>
          <a:ln w="14070" cap="rnd">
            <a:solidFill>
              <a:srgbClr val="CC0000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5375183-5DF8-9579-E9B2-02CFF9F8E700}"/>
              </a:ext>
            </a:extLst>
          </p:cNvPr>
          <p:cNvSpPr/>
          <p:nvPr/>
        </p:nvSpPr>
        <p:spPr>
          <a:xfrm>
            <a:off x="7819328" y="5006388"/>
            <a:ext cx="843368" cy="893028"/>
          </a:xfrm>
          <a:custGeom>
            <a:avLst/>
            <a:gdLst>
              <a:gd name="connsiteX0" fmla="*/ 0 w 660540"/>
              <a:gd name="connsiteY0" fmla="*/ 0 h 538958"/>
              <a:gd name="connsiteX1" fmla="*/ 468317 w 660540"/>
              <a:gd name="connsiteY1" fmla="*/ 538959 h 538958"/>
              <a:gd name="connsiteX2" fmla="*/ 660541 w 660540"/>
              <a:gd name="connsiteY2" fmla="*/ 538959 h 53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540" h="538958">
                <a:moveTo>
                  <a:pt x="0" y="0"/>
                </a:moveTo>
                <a:lnTo>
                  <a:pt x="468317" y="538959"/>
                </a:lnTo>
                <a:lnTo>
                  <a:pt x="660541" y="538959"/>
                </a:lnTo>
              </a:path>
            </a:pathLst>
          </a:custGeom>
          <a:noFill/>
          <a:ln w="14070" cap="rnd">
            <a:solidFill>
              <a:srgbClr val="CC0000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2B28AF5-FC40-087B-414A-3F348A4BB390}"/>
              </a:ext>
            </a:extLst>
          </p:cNvPr>
          <p:cNvSpPr/>
          <p:nvPr/>
        </p:nvSpPr>
        <p:spPr>
          <a:xfrm>
            <a:off x="5057151" y="1940515"/>
            <a:ext cx="439257" cy="881418"/>
          </a:xfrm>
          <a:custGeom>
            <a:avLst/>
            <a:gdLst>
              <a:gd name="connsiteX0" fmla="*/ 881894 w 881893"/>
              <a:gd name="connsiteY0" fmla="*/ 698395 h 698394"/>
              <a:gd name="connsiteX1" fmla="*/ 635211 w 881893"/>
              <a:gd name="connsiteY1" fmla="*/ 0 h 698394"/>
              <a:gd name="connsiteX2" fmla="*/ 0 w 881893"/>
              <a:gd name="connsiteY2" fmla="*/ 0 h 69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893" h="698394">
                <a:moveTo>
                  <a:pt x="881894" y="698395"/>
                </a:moveTo>
                <a:cubicBezTo>
                  <a:pt x="872466" y="660822"/>
                  <a:pt x="635211" y="0"/>
                  <a:pt x="635211" y="0"/>
                </a:cubicBezTo>
                <a:lnTo>
                  <a:pt x="0" y="0"/>
                </a:lnTo>
              </a:path>
            </a:pathLst>
          </a:custGeom>
          <a:noFill/>
          <a:ln w="14070" cap="rnd">
            <a:solidFill>
              <a:srgbClr val="CC0000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3C3B7B4-3695-D363-C432-1EAFCBB3661D}"/>
              </a:ext>
            </a:extLst>
          </p:cNvPr>
          <p:cNvSpPr/>
          <p:nvPr/>
        </p:nvSpPr>
        <p:spPr>
          <a:xfrm>
            <a:off x="2627454" y="3096665"/>
            <a:ext cx="1824894" cy="694108"/>
          </a:xfrm>
          <a:custGeom>
            <a:avLst/>
            <a:gdLst>
              <a:gd name="connsiteX0" fmla="*/ 829405 w 829405"/>
              <a:gd name="connsiteY0" fmla="*/ 538959 h 538958"/>
              <a:gd name="connsiteX1" fmla="*/ 361088 w 829405"/>
              <a:gd name="connsiteY1" fmla="*/ 0 h 538958"/>
              <a:gd name="connsiteX2" fmla="*/ 0 w 829405"/>
              <a:gd name="connsiteY2" fmla="*/ 0 h 53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405" h="538958">
                <a:moveTo>
                  <a:pt x="829405" y="538959"/>
                </a:moveTo>
                <a:lnTo>
                  <a:pt x="361088" y="0"/>
                </a:lnTo>
                <a:lnTo>
                  <a:pt x="0" y="0"/>
                </a:lnTo>
              </a:path>
            </a:pathLst>
          </a:custGeom>
          <a:noFill/>
          <a:ln w="14070" cap="rnd">
            <a:solidFill>
              <a:srgbClr val="CC0000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B0CC915-219A-61A2-A965-C0ECF88AF425}"/>
              </a:ext>
            </a:extLst>
          </p:cNvPr>
          <p:cNvSpPr/>
          <p:nvPr/>
        </p:nvSpPr>
        <p:spPr>
          <a:xfrm>
            <a:off x="3303645" y="5006387"/>
            <a:ext cx="1184362" cy="506564"/>
          </a:xfrm>
          <a:custGeom>
            <a:avLst/>
            <a:gdLst>
              <a:gd name="connsiteX0" fmla="*/ 646469 w 646468"/>
              <a:gd name="connsiteY0" fmla="*/ 0 h 538958"/>
              <a:gd name="connsiteX1" fmla="*/ 178152 w 646468"/>
              <a:gd name="connsiteY1" fmla="*/ 538959 h 538958"/>
              <a:gd name="connsiteX2" fmla="*/ 0 w 646468"/>
              <a:gd name="connsiteY2" fmla="*/ 538959 h 53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468" h="538958">
                <a:moveTo>
                  <a:pt x="646469" y="0"/>
                </a:moveTo>
                <a:lnTo>
                  <a:pt x="178152" y="538959"/>
                </a:lnTo>
                <a:lnTo>
                  <a:pt x="0" y="538959"/>
                </a:lnTo>
              </a:path>
            </a:pathLst>
          </a:custGeom>
          <a:noFill/>
          <a:ln w="14070" cap="rnd">
            <a:solidFill>
              <a:srgbClr val="CC0000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2ED80E3-EA7F-FFE1-D4EF-C11DB1112BD8}"/>
              </a:ext>
            </a:extLst>
          </p:cNvPr>
          <p:cNvSpPr/>
          <p:nvPr/>
        </p:nvSpPr>
        <p:spPr>
          <a:xfrm>
            <a:off x="6924117" y="3235677"/>
            <a:ext cx="1182401" cy="1266476"/>
          </a:xfrm>
          <a:custGeom>
            <a:avLst/>
            <a:gdLst>
              <a:gd name="connsiteX0" fmla="*/ 1696382 w 1696382"/>
              <a:gd name="connsiteY0" fmla="*/ 1800093 h 1800093"/>
              <a:gd name="connsiteX1" fmla="*/ 953802 w 1696382"/>
              <a:gd name="connsiteY1" fmla="*/ 0 h 1800093"/>
              <a:gd name="connsiteX2" fmla="*/ 0 w 1696382"/>
              <a:gd name="connsiteY2" fmla="*/ 953802 h 1800093"/>
              <a:gd name="connsiteX3" fmla="*/ 194335 w 1696382"/>
              <a:gd name="connsiteY3" fmla="*/ 1241293 h 1800093"/>
              <a:gd name="connsiteX4" fmla="*/ 51504 w 1696382"/>
              <a:gd name="connsiteY4" fmla="*/ 1429014 h 1800093"/>
              <a:gd name="connsiteX5" fmla="*/ 283551 w 1696382"/>
              <a:gd name="connsiteY5" fmla="*/ 1458566 h 1800093"/>
              <a:gd name="connsiteX6" fmla="*/ 347720 w 1696382"/>
              <a:gd name="connsiteY6" fmla="*/ 1799953 h 1800093"/>
              <a:gd name="connsiteX7" fmla="*/ 1696242 w 1696382"/>
              <a:gd name="connsiteY7" fmla="*/ 1799953 h 180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6382" h="1800093">
                <a:moveTo>
                  <a:pt x="1696382" y="1800093"/>
                </a:moveTo>
                <a:cubicBezTo>
                  <a:pt x="1674571" y="1128014"/>
                  <a:pt x="1412269" y="492099"/>
                  <a:pt x="953802" y="0"/>
                </a:cubicBezTo>
                <a:lnTo>
                  <a:pt x="0" y="953802"/>
                </a:lnTo>
                <a:cubicBezTo>
                  <a:pt x="76693" y="1041893"/>
                  <a:pt x="141846" y="1138568"/>
                  <a:pt x="194335" y="1241293"/>
                </a:cubicBezTo>
                <a:lnTo>
                  <a:pt x="51504" y="1429014"/>
                </a:lnTo>
                <a:lnTo>
                  <a:pt x="283551" y="1458566"/>
                </a:lnTo>
                <a:cubicBezTo>
                  <a:pt x="318591" y="1568749"/>
                  <a:pt x="340261" y="1683296"/>
                  <a:pt x="347720" y="1799953"/>
                </a:cubicBezTo>
                <a:lnTo>
                  <a:pt x="1696242" y="1799953"/>
                </a:lnTo>
                <a:close/>
              </a:path>
            </a:pathLst>
          </a:custGeom>
          <a:gradFill flip="none" rotWithShape="1">
            <a:gsLst>
              <a:gs pos="1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1407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58A414C-D0E8-E680-AEF3-B01B3EFDF170}"/>
              </a:ext>
            </a:extLst>
          </p:cNvPr>
          <p:cNvSpPr/>
          <p:nvPr/>
        </p:nvSpPr>
        <p:spPr>
          <a:xfrm>
            <a:off x="6240766" y="2614716"/>
            <a:ext cx="1252236" cy="1195093"/>
          </a:xfrm>
          <a:custGeom>
            <a:avLst/>
            <a:gdLst>
              <a:gd name="connsiteX0" fmla="*/ 1796575 w 1796575"/>
              <a:gd name="connsiteY0" fmla="*/ 744832 h 1698634"/>
              <a:gd name="connsiteX1" fmla="*/ 0 w 1796575"/>
              <a:gd name="connsiteY1" fmla="*/ 0 h 1698634"/>
              <a:gd name="connsiteX2" fmla="*/ 0 w 1796575"/>
              <a:gd name="connsiteY2" fmla="*/ 1348804 h 1698634"/>
              <a:gd name="connsiteX3" fmla="*/ 345890 w 1796575"/>
              <a:gd name="connsiteY3" fmla="*/ 1416068 h 1698634"/>
              <a:gd name="connsiteX4" fmla="*/ 376004 w 1796575"/>
              <a:gd name="connsiteY4" fmla="*/ 1639672 h 1698634"/>
              <a:gd name="connsiteX5" fmla="*/ 553594 w 1796575"/>
              <a:gd name="connsiteY5" fmla="*/ 1502470 h 1698634"/>
              <a:gd name="connsiteX6" fmla="*/ 842774 w 1796575"/>
              <a:gd name="connsiteY6" fmla="*/ 1698634 h 1698634"/>
              <a:gd name="connsiteX7" fmla="*/ 1796575 w 1796575"/>
              <a:gd name="connsiteY7" fmla="*/ 744973 h 169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575" h="1698634">
                <a:moveTo>
                  <a:pt x="1796575" y="744832"/>
                </a:moveTo>
                <a:cubicBezTo>
                  <a:pt x="1305603" y="286225"/>
                  <a:pt x="670954" y="23219"/>
                  <a:pt x="0" y="0"/>
                </a:cubicBezTo>
                <a:lnTo>
                  <a:pt x="0" y="1348804"/>
                </a:lnTo>
                <a:cubicBezTo>
                  <a:pt x="118346" y="1356825"/>
                  <a:pt x="234440" y="1379621"/>
                  <a:pt x="345890" y="1416068"/>
                </a:cubicBezTo>
                <a:lnTo>
                  <a:pt x="376004" y="1639672"/>
                </a:lnTo>
                <a:lnTo>
                  <a:pt x="553594" y="1502470"/>
                </a:lnTo>
                <a:cubicBezTo>
                  <a:pt x="657023" y="1555381"/>
                  <a:pt x="754260" y="1621097"/>
                  <a:pt x="842774" y="1698634"/>
                </a:cubicBezTo>
                <a:lnTo>
                  <a:pt x="1796575" y="744973"/>
                </a:lnTo>
                <a:close/>
              </a:path>
            </a:pathLst>
          </a:custGeom>
          <a:gradFill flip="none" rotWithShape="1">
            <a:gsLst>
              <a:gs pos="1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1407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33B069B-C0B3-CC9E-1E84-330FD0672A3C}"/>
              </a:ext>
            </a:extLst>
          </p:cNvPr>
          <p:cNvSpPr/>
          <p:nvPr/>
        </p:nvSpPr>
        <p:spPr>
          <a:xfrm>
            <a:off x="6240669" y="2614716"/>
            <a:ext cx="802031" cy="950451"/>
          </a:xfrm>
          <a:custGeom>
            <a:avLst/>
            <a:gdLst>
              <a:gd name="connsiteX0" fmla="*/ 25048 w 1150669"/>
              <a:gd name="connsiteY0" fmla="*/ 12524 h 1350914"/>
              <a:gd name="connsiteX1" fmla="*/ 1150669 w 1150669"/>
              <a:gd name="connsiteY1" fmla="*/ 294105 h 1350914"/>
              <a:gd name="connsiteX2" fmla="*/ 0 w 1150669"/>
              <a:gd name="connsiteY2" fmla="*/ 0 h 1350914"/>
              <a:gd name="connsiteX3" fmla="*/ 0 w 1150669"/>
              <a:gd name="connsiteY3" fmla="*/ 1348804 h 1350914"/>
              <a:gd name="connsiteX4" fmla="*/ 25048 w 1150669"/>
              <a:gd name="connsiteY4" fmla="*/ 1350914 h 1350914"/>
              <a:gd name="connsiteX5" fmla="*/ 25048 w 1150669"/>
              <a:gd name="connsiteY5" fmla="*/ 12524 h 135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669" h="1350914">
                <a:moveTo>
                  <a:pt x="25048" y="12524"/>
                </a:moveTo>
                <a:cubicBezTo>
                  <a:pt x="420190" y="26174"/>
                  <a:pt x="802668" y="123130"/>
                  <a:pt x="1150669" y="294105"/>
                </a:cubicBezTo>
                <a:cubicBezTo>
                  <a:pt x="796055" y="115391"/>
                  <a:pt x="404712" y="14072"/>
                  <a:pt x="0" y="0"/>
                </a:cubicBezTo>
                <a:lnTo>
                  <a:pt x="0" y="1348804"/>
                </a:lnTo>
                <a:cubicBezTo>
                  <a:pt x="8302" y="1349366"/>
                  <a:pt x="16746" y="1350211"/>
                  <a:pt x="25048" y="1350914"/>
                </a:cubicBezTo>
                <a:lnTo>
                  <a:pt x="25048" y="12524"/>
                </a:lnTo>
                <a:close/>
              </a:path>
            </a:pathLst>
          </a:custGeom>
          <a:gradFill flip="none" rotWithShape="1">
            <a:gsLst>
              <a:gs pos="1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1407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56337D7-8592-076C-103B-CB930138FED6}"/>
              </a:ext>
            </a:extLst>
          </p:cNvPr>
          <p:cNvSpPr/>
          <p:nvPr/>
        </p:nvSpPr>
        <p:spPr>
          <a:xfrm>
            <a:off x="6921861" y="4639078"/>
            <a:ext cx="1184362" cy="1260437"/>
          </a:xfrm>
          <a:custGeom>
            <a:avLst/>
            <a:gdLst>
              <a:gd name="connsiteX0" fmla="*/ 350112 w 1699196"/>
              <a:gd name="connsiteY0" fmla="*/ 0 h 1791509"/>
              <a:gd name="connsiteX1" fmla="*/ 284818 w 1699196"/>
              <a:gd name="connsiteY1" fmla="*/ 335196 h 1791509"/>
              <a:gd name="connsiteX2" fmla="*/ 49956 w 1699196"/>
              <a:gd name="connsiteY2" fmla="*/ 365169 h 1791509"/>
              <a:gd name="connsiteX3" fmla="*/ 193631 w 1699196"/>
              <a:gd name="connsiteY3" fmla="*/ 554016 h 1791509"/>
              <a:gd name="connsiteX4" fmla="*/ 0 w 1699196"/>
              <a:gd name="connsiteY4" fmla="*/ 837848 h 1791509"/>
              <a:gd name="connsiteX5" fmla="*/ 953661 w 1699196"/>
              <a:gd name="connsiteY5" fmla="*/ 1791510 h 1791509"/>
              <a:gd name="connsiteX6" fmla="*/ 1699197 w 1699196"/>
              <a:gd name="connsiteY6" fmla="*/ 0 h 1791509"/>
              <a:gd name="connsiteX7" fmla="*/ 350112 w 1699196"/>
              <a:gd name="connsiteY7" fmla="*/ 0 h 17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9196" h="1791509">
                <a:moveTo>
                  <a:pt x="350112" y="0"/>
                </a:moveTo>
                <a:cubicBezTo>
                  <a:pt x="341810" y="114546"/>
                  <a:pt x="319716" y="227122"/>
                  <a:pt x="284818" y="335196"/>
                </a:cubicBezTo>
                <a:lnTo>
                  <a:pt x="49956" y="365169"/>
                </a:lnTo>
                <a:lnTo>
                  <a:pt x="193631" y="554016"/>
                </a:lnTo>
                <a:cubicBezTo>
                  <a:pt x="141002" y="655475"/>
                  <a:pt x="76130" y="750883"/>
                  <a:pt x="0" y="837848"/>
                </a:cubicBezTo>
                <a:lnTo>
                  <a:pt x="953661" y="1791510"/>
                </a:lnTo>
                <a:cubicBezTo>
                  <a:pt x="1411283" y="1301944"/>
                  <a:pt x="1674571" y="669125"/>
                  <a:pt x="1699197" y="0"/>
                </a:cubicBezTo>
                <a:lnTo>
                  <a:pt x="350112" y="0"/>
                </a:lnTo>
                <a:close/>
              </a:path>
            </a:pathLst>
          </a:custGeom>
          <a:gradFill flip="none" rotWithShape="1">
            <a:gsLst>
              <a:gs pos="1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1407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069FB800-FAFD-471F-036B-F79ED04BC9DF}"/>
              </a:ext>
            </a:extLst>
          </p:cNvPr>
          <p:cNvSpPr/>
          <p:nvPr/>
        </p:nvSpPr>
        <p:spPr>
          <a:xfrm>
            <a:off x="6921861" y="4638979"/>
            <a:ext cx="1184362" cy="1260437"/>
          </a:xfrm>
          <a:custGeom>
            <a:avLst/>
            <a:gdLst>
              <a:gd name="connsiteX0" fmla="*/ 25048 w 1699196"/>
              <a:gd name="connsiteY0" fmla="*/ 850372 h 1791509"/>
              <a:gd name="connsiteX1" fmla="*/ 218679 w 1699196"/>
              <a:gd name="connsiteY1" fmla="*/ 566540 h 1791509"/>
              <a:gd name="connsiteX2" fmla="*/ 75004 w 1699196"/>
              <a:gd name="connsiteY2" fmla="*/ 377693 h 1791509"/>
              <a:gd name="connsiteX3" fmla="*/ 309866 w 1699196"/>
              <a:gd name="connsiteY3" fmla="*/ 347720 h 1791509"/>
              <a:gd name="connsiteX4" fmla="*/ 375160 w 1699196"/>
              <a:gd name="connsiteY4" fmla="*/ 12524 h 1791509"/>
              <a:gd name="connsiteX5" fmla="*/ 1698634 w 1699196"/>
              <a:gd name="connsiteY5" fmla="*/ 12524 h 1791509"/>
              <a:gd name="connsiteX6" fmla="*/ 1699197 w 1699196"/>
              <a:gd name="connsiteY6" fmla="*/ 0 h 1791509"/>
              <a:gd name="connsiteX7" fmla="*/ 350112 w 1699196"/>
              <a:gd name="connsiteY7" fmla="*/ 0 h 1791509"/>
              <a:gd name="connsiteX8" fmla="*/ 284818 w 1699196"/>
              <a:gd name="connsiteY8" fmla="*/ 335196 h 1791509"/>
              <a:gd name="connsiteX9" fmla="*/ 49956 w 1699196"/>
              <a:gd name="connsiteY9" fmla="*/ 365169 h 1791509"/>
              <a:gd name="connsiteX10" fmla="*/ 193631 w 1699196"/>
              <a:gd name="connsiteY10" fmla="*/ 554016 h 1791509"/>
              <a:gd name="connsiteX11" fmla="*/ 0 w 1699196"/>
              <a:gd name="connsiteY11" fmla="*/ 837849 h 1791509"/>
              <a:gd name="connsiteX12" fmla="*/ 953661 w 1699196"/>
              <a:gd name="connsiteY12" fmla="*/ 1791510 h 1791509"/>
              <a:gd name="connsiteX13" fmla="*/ 959571 w 1699196"/>
              <a:gd name="connsiteY13" fmla="*/ 1785037 h 1791509"/>
              <a:gd name="connsiteX14" fmla="*/ 24908 w 1699196"/>
              <a:gd name="connsiteY14" fmla="*/ 850372 h 17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9196" h="1791509">
                <a:moveTo>
                  <a:pt x="25048" y="850372"/>
                </a:moveTo>
                <a:cubicBezTo>
                  <a:pt x="101319" y="763407"/>
                  <a:pt x="166050" y="667999"/>
                  <a:pt x="218679" y="566540"/>
                </a:cubicBezTo>
                <a:lnTo>
                  <a:pt x="75004" y="377693"/>
                </a:lnTo>
                <a:lnTo>
                  <a:pt x="309866" y="347720"/>
                </a:lnTo>
                <a:cubicBezTo>
                  <a:pt x="344765" y="239647"/>
                  <a:pt x="366858" y="127070"/>
                  <a:pt x="375160" y="12524"/>
                </a:cubicBezTo>
                <a:lnTo>
                  <a:pt x="1698634" y="12524"/>
                </a:lnTo>
                <a:cubicBezTo>
                  <a:pt x="1698775" y="8302"/>
                  <a:pt x="1699057" y="4222"/>
                  <a:pt x="1699197" y="0"/>
                </a:cubicBezTo>
                <a:lnTo>
                  <a:pt x="350112" y="0"/>
                </a:lnTo>
                <a:cubicBezTo>
                  <a:pt x="341810" y="114546"/>
                  <a:pt x="319716" y="227122"/>
                  <a:pt x="284818" y="335196"/>
                </a:cubicBezTo>
                <a:lnTo>
                  <a:pt x="49956" y="365169"/>
                </a:lnTo>
                <a:lnTo>
                  <a:pt x="193631" y="554016"/>
                </a:lnTo>
                <a:cubicBezTo>
                  <a:pt x="141002" y="655475"/>
                  <a:pt x="76130" y="750883"/>
                  <a:pt x="0" y="837849"/>
                </a:cubicBezTo>
                <a:lnTo>
                  <a:pt x="953661" y="1791510"/>
                </a:lnTo>
                <a:cubicBezTo>
                  <a:pt x="955631" y="1789399"/>
                  <a:pt x="957602" y="1787147"/>
                  <a:pt x="959571" y="1785037"/>
                </a:cubicBezTo>
                <a:lnTo>
                  <a:pt x="24908" y="850372"/>
                </a:lnTo>
                <a:close/>
              </a:path>
            </a:pathLst>
          </a:custGeom>
          <a:gradFill flip="none" rotWithShape="1">
            <a:gsLst>
              <a:gs pos="1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1407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95CE8E94-4A42-C329-9C1F-1708B68256AC}"/>
              </a:ext>
            </a:extLst>
          </p:cNvPr>
          <p:cNvSpPr/>
          <p:nvPr/>
        </p:nvSpPr>
        <p:spPr>
          <a:xfrm>
            <a:off x="4856117" y="2614716"/>
            <a:ext cx="1252237" cy="1195093"/>
          </a:xfrm>
          <a:custGeom>
            <a:avLst/>
            <a:gdLst>
              <a:gd name="connsiteX0" fmla="*/ 0 w 1796575"/>
              <a:gd name="connsiteY0" fmla="*/ 744832 h 1698634"/>
              <a:gd name="connsiteX1" fmla="*/ 1796575 w 1796575"/>
              <a:gd name="connsiteY1" fmla="*/ 0 h 1698634"/>
              <a:gd name="connsiteX2" fmla="*/ 1796575 w 1796575"/>
              <a:gd name="connsiteY2" fmla="*/ 1348804 h 1698634"/>
              <a:gd name="connsiteX3" fmla="*/ 1450685 w 1796575"/>
              <a:gd name="connsiteY3" fmla="*/ 1416068 h 1698634"/>
              <a:gd name="connsiteX4" fmla="*/ 1420571 w 1796575"/>
              <a:gd name="connsiteY4" fmla="*/ 1639672 h 1698634"/>
              <a:gd name="connsiteX5" fmla="*/ 1242982 w 1796575"/>
              <a:gd name="connsiteY5" fmla="*/ 1502470 h 1698634"/>
              <a:gd name="connsiteX6" fmla="*/ 953802 w 1796575"/>
              <a:gd name="connsiteY6" fmla="*/ 1698634 h 1698634"/>
              <a:gd name="connsiteX7" fmla="*/ 0 w 1796575"/>
              <a:gd name="connsiteY7" fmla="*/ 744832 h 169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575" h="1698634">
                <a:moveTo>
                  <a:pt x="0" y="744832"/>
                </a:moveTo>
                <a:cubicBezTo>
                  <a:pt x="490973" y="286225"/>
                  <a:pt x="1125621" y="23219"/>
                  <a:pt x="1796575" y="0"/>
                </a:cubicBezTo>
                <a:lnTo>
                  <a:pt x="1796575" y="1348804"/>
                </a:lnTo>
                <a:cubicBezTo>
                  <a:pt x="1678230" y="1356825"/>
                  <a:pt x="1562135" y="1379621"/>
                  <a:pt x="1450685" y="1416068"/>
                </a:cubicBezTo>
                <a:lnTo>
                  <a:pt x="1420571" y="1639672"/>
                </a:lnTo>
                <a:lnTo>
                  <a:pt x="1242982" y="1502470"/>
                </a:lnTo>
                <a:cubicBezTo>
                  <a:pt x="1139553" y="1555381"/>
                  <a:pt x="1042315" y="1621097"/>
                  <a:pt x="953802" y="1698634"/>
                </a:cubicBezTo>
                <a:lnTo>
                  <a:pt x="0" y="744832"/>
                </a:lnTo>
                <a:close/>
              </a:path>
            </a:pathLst>
          </a:custGeom>
          <a:gradFill flip="none" rotWithShape="1">
            <a:gsLst>
              <a:gs pos="1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1407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35CB655-4A97-4038-E1F0-4A30ED686CFB}"/>
              </a:ext>
            </a:extLst>
          </p:cNvPr>
          <p:cNvSpPr/>
          <p:nvPr/>
        </p:nvSpPr>
        <p:spPr>
          <a:xfrm>
            <a:off x="4856117" y="2614716"/>
            <a:ext cx="1252237" cy="1194994"/>
          </a:xfrm>
          <a:custGeom>
            <a:avLst/>
            <a:gdLst>
              <a:gd name="connsiteX0" fmla="*/ 25048 w 1796575"/>
              <a:gd name="connsiteY0" fmla="*/ 757356 h 1698493"/>
              <a:gd name="connsiteX1" fmla="*/ 1796575 w 1796575"/>
              <a:gd name="connsiteY1" fmla="*/ 13650 h 1698493"/>
              <a:gd name="connsiteX2" fmla="*/ 1796575 w 1796575"/>
              <a:gd name="connsiteY2" fmla="*/ 0 h 1698493"/>
              <a:gd name="connsiteX3" fmla="*/ 0 w 1796575"/>
              <a:gd name="connsiteY3" fmla="*/ 744832 h 1698493"/>
              <a:gd name="connsiteX4" fmla="*/ 953802 w 1796575"/>
              <a:gd name="connsiteY4" fmla="*/ 1698493 h 1698493"/>
              <a:gd name="connsiteX5" fmla="*/ 960556 w 1796575"/>
              <a:gd name="connsiteY5" fmla="*/ 1692724 h 1698493"/>
              <a:gd name="connsiteX6" fmla="*/ 25048 w 1796575"/>
              <a:gd name="connsiteY6" fmla="*/ 757356 h 169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575" h="1698493">
                <a:moveTo>
                  <a:pt x="25048" y="757356"/>
                </a:moveTo>
                <a:cubicBezTo>
                  <a:pt x="509829" y="304519"/>
                  <a:pt x="1134909" y="42498"/>
                  <a:pt x="1796575" y="13650"/>
                </a:cubicBezTo>
                <a:lnTo>
                  <a:pt x="1796575" y="0"/>
                </a:lnTo>
                <a:cubicBezTo>
                  <a:pt x="1125480" y="23219"/>
                  <a:pt x="490973" y="286225"/>
                  <a:pt x="0" y="744832"/>
                </a:cubicBezTo>
                <a:lnTo>
                  <a:pt x="953802" y="1698493"/>
                </a:lnTo>
                <a:cubicBezTo>
                  <a:pt x="956053" y="1696523"/>
                  <a:pt x="958305" y="1694694"/>
                  <a:pt x="960556" y="1692724"/>
                </a:cubicBezTo>
                <a:lnTo>
                  <a:pt x="25048" y="757356"/>
                </a:lnTo>
                <a:close/>
              </a:path>
            </a:pathLst>
          </a:custGeom>
          <a:gradFill flip="none" rotWithShape="1">
            <a:gsLst>
              <a:gs pos="1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1407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46E9615-2A19-8C45-15FD-1E525D40D6B6}"/>
              </a:ext>
            </a:extLst>
          </p:cNvPr>
          <p:cNvSpPr/>
          <p:nvPr/>
        </p:nvSpPr>
        <p:spPr>
          <a:xfrm>
            <a:off x="4242602" y="3235677"/>
            <a:ext cx="1182401" cy="1266476"/>
          </a:xfrm>
          <a:custGeom>
            <a:avLst/>
            <a:gdLst>
              <a:gd name="connsiteX0" fmla="*/ 0 w 1696382"/>
              <a:gd name="connsiteY0" fmla="*/ 1800093 h 1800093"/>
              <a:gd name="connsiteX1" fmla="*/ 742581 w 1696382"/>
              <a:gd name="connsiteY1" fmla="*/ 0 h 1800093"/>
              <a:gd name="connsiteX2" fmla="*/ 1696383 w 1696382"/>
              <a:gd name="connsiteY2" fmla="*/ 953802 h 1800093"/>
              <a:gd name="connsiteX3" fmla="*/ 1502048 w 1696382"/>
              <a:gd name="connsiteY3" fmla="*/ 1241293 h 1800093"/>
              <a:gd name="connsiteX4" fmla="*/ 1644879 w 1696382"/>
              <a:gd name="connsiteY4" fmla="*/ 1429014 h 1800093"/>
              <a:gd name="connsiteX5" fmla="*/ 1412831 w 1696382"/>
              <a:gd name="connsiteY5" fmla="*/ 1458566 h 1800093"/>
              <a:gd name="connsiteX6" fmla="*/ 1348663 w 1696382"/>
              <a:gd name="connsiteY6" fmla="*/ 1799953 h 1800093"/>
              <a:gd name="connsiteX7" fmla="*/ 0 w 1696382"/>
              <a:gd name="connsiteY7" fmla="*/ 1799953 h 180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6382" h="1800093">
                <a:moveTo>
                  <a:pt x="0" y="1800093"/>
                </a:moveTo>
                <a:cubicBezTo>
                  <a:pt x="21812" y="1128014"/>
                  <a:pt x="284114" y="492099"/>
                  <a:pt x="742581" y="0"/>
                </a:cubicBezTo>
                <a:lnTo>
                  <a:pt x="1696383" y="953802"/>
                </a:lnTo>
                <a:cubicBezTo>
                  <a:pt x="1619690" y="1041893"/>
                  <a:pt x="1554537" y="1138568"/>
                  <a:pt x="1502048" y="1241293"/>
                </a:cubicBezTo>
                <a:lnTo>
                  <a:pt x="1644879" y="1429014"/>
                </a:lnTo>
                <a:lnTo>
                  <a:pt x="1412831" y="1458566"/>
                </a:lnTo>
                <a:cubicBezTo>
                  <a:pt x="1377792" y="1568749"/>
                  <a:pt x="1356121" y="1683296"/>
                  <a:pt x="1348663" y="1799953"/>
                </a:cubicBezTo>
                <a:lnTo>
                  <a:pt x="0" y="1799953"/>
                </a:lnTo>
                <a:close/>
              </a:path>
            </a:pathLst>
          </a:custGeom>
          <a:gradFill flip="none" rotWithShape="1">
            <a:gsLst>
              <a:gs pos="1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1407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B638C3EA-6509-574C-7F97-117996CE4D46}"/>
              </a:ext>
            </a:extLst>
          </p:cNvPr>
          <p:cNvSpPr/>
          <p:nvPr/>
        </p:nvSpPr>
        <p:spPr>
          <a:xfrm>
            <a:off x="4242700" y="3235677"/>
            <a:ext cx="530927" cy="1266476"/>
          </a:xfrm>
          <a:custGeom>
            <a:avLst/>
            <a:gdLst>
              <a:gd name="connsiteX0" fmla="*/ 761578 w 761718"/>
              <a:gd name="connsiteY0" fmla="*/ 18997 h 1800093"/>
              <a:gd name="connsiteX1" fmla="*/ 742581 w 761718"/>
              <a:gd name="connsiteY1" fmla="*/ 0 h 1800093"/>
              <a:gd name="connsiteX2" fmla="*/ 0 w 761718"/>
              <a:gd name="connsiteY2" fmla="*/ 1800093 h 1800093"/>
              <a:gd name="connsiteX3" fmla="*/ 25611 w 761718"/>
              <a:gd name="connsiteY3" fmla="*/ 1800093 h 1800093"/>
              <a:gd name="connsiteX4" fmla="*/ 761719 w 761718"/>
              <a:gd name="connsiteY4" fmla="*/ 19138 h 180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718" h="1800093">
                <a:moveTo>
                  <a:pt x="761578" y="18997"/>
                </a:moveTo>
                <a:lnTo>
                  <a:pt x="742581" y="0"/>
                </a:lnTo>
                <a:cubicBezTo>
                  <a:pt x="284114" y="492099"/>
                  <a:pt x="21812" y="1128014"/>
                  <a:pt x="0" y="1800093"/>
                </a:cubicBezTo>
                <a:lnTo>
                  <a:pt x="25611" y="1800093"/>
                </a:lnTo>
                <a:cubicBezTo>
                  <a:pt x="50096" y="1135612"/>
                  <a:pt x="309725" y="507297"/>
                  <a:pt x="761719" y="19138"/>
                </a:cubicBezTo>
                <a:close/>
              </a:path>
            </a:pathLst>
          </a:custGeom>
          <a:gradFill flip="none" rotWithShape="1">
            <a:gsLst>
              <a:gs pos="1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1407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4F40BF63-8172-EA1D-EB5D-380184B1D0E3}"/>
              </a:ext>
            </a:extLst>
          </p:cNvPr>
          <p:cNvSpPr/>
          <p:nvPr/>
        </p:nvSpPr>
        <p:spPr>
          <a:xfrm>
            <a:off x="4242897" y="4639078"/>
            <a:ext cx="1184362" cy="1260437"/>
          </a:xfrm>
          <a:custGeom>
            <a:avLst/>
            <a:gdLst>
              <a:gd name="connsiteX0" fmla="*/ 1349085 w 1699196"/>
              <a:gd name="connsiteY0" fmla="*/ 0 h 1791509"/>
              <a:gd name="connsiteX1" fmla="*/ 1414379 w 1699196"/>
              <a:gd name="connsiteY1" fmla="*/ 335196 h 1791509"/>
              <a:gd name="connsiteX2" fmla="*/ 1649241 w 1699196"/>
              <a:gd name="connsiteY2" fmla="*/ 365169 h 1791509"/>
              <a:gd name="connsiteX3" fmla="*/ 1505566 w 1699196"/>
              <a:gd name="connsiteY3" fmla="*/ 554016 h 1791509"/>
              <a:gd name="connsiteX4" fmla="*/ 1699197 w 1699196"/>
              <a:gd name="connsiteY4" fmla="*/ 837848 h 1791509"/>
              <a:gd name="connsiteX5" fmla="*/ 745536 w 1699196"/>
              <a:gd name="connsiteY5" fmla="*/ 1791510 h 1791509"/>
              <a:gd name="connsiteX6" fmla="*/ 0 w 1699196"/>
              <a:gd name="connsiteY6" fmla="*/ 0 h 1791509"/>
              <a:gd name="connsiteX7" fmla="*/ 1349085 w 1699196"/>
              <a:gd name="connsiteY7" fmla="*/ 0 h 17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9196" h="1791509">
                <a:moveTo>
                  <a:pt x="1349085" y="0"/>
                </a:moveTo>
                <a:cubicBezTo>
                  <a:pt x="1357388" y="114546"/>
                  <a:pt x="1379481" y="227122"/>
                  <a:pt x="1414379" y="335196"/>
                </a:cubicBezTo>
                <a:lnTo>
                  <a:pt x="1649241" y="365169"/>
                </a:lnTo>
                <a:lnTo>
                  <a:pt x="1505566" y="554016"/>
                </a:lnTo>
                <a:cubicBezTo>
                  <a:pt x="1558195" y="655475"/>
                  <a:pt x="1623067" y="750883"/>
                  <a:pt x="1699197" y="837848"/>
                </a:cubicBezTo>
                <a:lnTo>
                  <a:pt x="745536" y="1791510"/>
                </a:lnTo>
                <a:cubicBezTo>
                  <a:pt x="287914" y="1301944"/>
                  <a:pt x="24626" y="669125"/>
                  <a:pt x="0" y="0"/>
                </a:cubicBezTo>
                <a:lnTo>
                  <a:pt x="1349085" y="0"/>
                </a:lnTo>
                <a:close/>
              </a:path>
            </a:pathLst>
          </a:custGeom>
          <a:gradFill flip="none" rotWithShape="1">
            <a:gsLst>
              <a:gs pos="1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1407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2F6EF4A-75F9-A310-0853-B21F48BACED0}"/>
              </a:ext>
            </a:extLst>
          </p:cNvPr>
          <p:cNvSpPr/>
          <p:nvPr/>
        </p:nvSpPr>
        <p:spPr>
          <a:xfrm>
            <a:off x="4242897" y="4639078"/>
            <a:ext cx="941115" cy="1260437"/>
          </a:xfrm>
          <a:custGeom>
            <a:avLst/>
            <a:gdLst>
              <a:gd name="connsiteX0" fmla="*/ 25048 w 1350210"/>
              <a:gd name="connsiteY0" fmla="*/ 12524 h 1791509"/>
              <a:gd name="connsiteX1" fmla="*/ 1350211 w 1350210"/>
              <a:gd name="connsiteY1" fmla="*/ 12524 h 1791509"/>
              <a:gd name="connsiteX2" fmla="*/ 1349085 w 1350210"/>
              <a:gd name="connsiteY2" fmla="*/ 0 h 1791509"/>
              <a:gd name="connsiteX3" fmla="*/ 0 w 1350210"/>
              <a:gd name="connsiteY3" fmla="*/ 0 h 1791509"/>
              <a:gd name="connsiteX4" fmla="*/ 745536 w 1350210"/>
              <a:gd name="connsiteY4" fmla="*/ 1791510 h 1791509"/>
              <a:gd name="connsiteX5" fmla="*/ 752572 w 1350210"/>
              <a:gd name="connsiteY5" fmla="*/ 1784474 h 1791509"/>
              <a:gd name="connsiteX6" fmla="*/ 24907 w 1350210"/>
              <a:gd name="connsiteY6" fmla="*/ 12665 h 17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0210" h="1791509">
                <a:moveTo>
                  <a:pt x="25048" y="12524"/>
                </a:moveTo>
                <a:lnTo>
                  <a:pt x="1350211" y="12524"/>
                </a:lnTo>
                <a:cubicBezTo>
                  <a:pt x="1349929" y="8302"/>
                  <a:pt x="1349366" y="4222"/>
                  <a:pt x="1349085" y="0"/>
                </a:cubicBezTo>
                <a:lnTo>
                  <a:pt x="0" y="0"/>
                </a:lnTo>
                <a:cubicBezTo>
                  <a:pt x="24626" y="669125"/>
                  <a:pt x="287914" y="1301944"/>
                  <a:pt x="745536" y="1791510"/>
                </a:cubicBezTo>
                <a:lnTo>
                  <a:pt x="752572" y="1784474"/>
                </a:lnTo>
                <a:cubicBezTo>
                  <a:pt x="306067" y="1297722"/>
                  <a:pt x="49252" y="672924"/>
                  <a:pt x="24907" y="12665"/>
                </a:cubicBezTo>
                <a:close/>
              </a:path>
            </a:pathLst>
          </a:custGeom>
          <a:gradFill flip="none" rotWithShape="1">
            <a:gsLst>
              <a:gs pos="1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1407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22638682-2F22-5C40-4E7E-5C42C3E29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6800" y="3724332"/>
            <a:ext cx="501849" cy="53012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148C377-B3CD-7C46-5AC5-3A16C4405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7142" y="2874832"/>
            <a:ext cx="501849" cy="506564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89E50286-67F6-6A3A-4E2B-4F17D0AC1C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02535" y="4864533"/>
            <a:ext cx="454616" cy="50656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24573B5-A3BC-EFE3-B613-B57F7105BD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1810" y="2940267"/>
            <a:ext cx="501849" cy="50656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18B25F9C-7BBA-8920-6C0C-E788881898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84022" y="3776951"/>
            <a:ext cx="535307" cy="477506"/>
          </a:xfrm>
          <a:prstGeom prst="rect">
            <a:avLst/>
          </a:prstGeom>
        </p:spPr>
      </p:pic>
      <p:pic>
        <p:nvPicPr>
          <p:cNvPr id="65" name="Picture 64" descr="A red and white logo&#10;&#10;Description automatically generated">
            <a:extLst>
              <a:ext uri="{FF2B5EF4-FFF2-40B4-BE49-F238E27FC236}">
                <a16:creationId xmlns:a16="http://schemas.microsoft.com/office/drawing/2014/main" id="{C53DFC7D-6C6A-61DF-35DF-70FB8DB095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04709" y="4610592"/>
            <a:ext cx="1302624" cy="460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F7BDC8-A4EA-3653-5BAB-DFD79538D9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5140" y="4864533"/>
            <a:ext cx="473070" cy="477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84A290-AF71-5437-396A-57B249162A8C}"/>
              </a:ext>
            </a:extLst>
          </p:cNvPr>
          <p:cNvSpPr txBox="1"/>
          <p:nvPr/>
        </p:nvSpPr>
        <p:spPr>
          <a:xfrm>
            <a:off x="5352749" y="3701992"/>
            <a:ext cx="163575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atin typeface="Poppins" pitchFamily="2" charset="77"/>
                <a:cs typeface="Poppins" pitchFamily="2" charset="77"/>
              </a:rPr>
              <a:t>7+</a:t>
            </a:r>
          </a:p>
          <a:p>
            <a:pPr algn="ctr"/>
            <a:r>
              <a:rPr lang="en-US" sz="1200" b="1">
                <a:latin typeface="Poppins" pitchFamily="2" charset="77"/>
                <a:cs typeface="Poppins" pitchFamily="2" charset="77"/>
              </a:rPr>
              <a:t>Modules of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EEE178-0984-0067-074C-D6BEFC2C40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392225" cy="380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386575-1DCD-AF56-2665-FE0E9E581F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454" y="1237801"/>
            <a:ext cx="1535234" cy="3986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469892-69DF-4ECA-BEA4-AA57E6C97D36}"/>
              </a:ext>
            </a:extLst>
          </p:cNvPr>
          <p:cNvSpPr txBox="1"/>
          <p:nvPr/>
        </p:nvSpPr>
        <p:spPr>
          <a:xfrm>
            <a:off x="1019221" y="1825277"/>
            <a:ext cx="2149189" cy="2239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spcBef>
                <a:spcPts val="401"/>
              </a:spcBef>
              <a:spcAft>
                <a:spcPts val="401"/>
              </a:spcAft>
              <a:defRPr sz="1200" b="1" spc="27">
                <a:solidFill>
                  <a:srgbClr val="00B0F0"/>
                </a:solidFill>
                <a:latin typeface="Poppins" pitchFamily="2" charset="77"/>
                <a:ea typeface="Open Sans"/>
                <a:cs typeface="Poppins" pitchFamily="2" charset="77"/>
              </a:defRPr>
            </a:lvl1pPr>
            <a:lvl3pPr marL="171450" lvl="2" indent="-171450" algn="l">
              <a:spcBef>
                <a:spcPts val="401"/>
              </a:spcBef>
              <a:spcAft>
                <a:spcPts val="401"/>
              </a:spcAft>
              <a:buFont typeface="Arial" panose="020B0604020202020204" pitchFamily="34" charset="0"/>
              <a:buChar char="•"/>
              <a:defRPr sz="1200" spc="27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defRPr>
            </a:lvl3pPr>
          </a:lstStyle>
          <a:p>
            <a:r>
              <a:rPr lang="en-US" sz="1000" err="1">
                <a:solidFill>
                  <a:srgbClr val="CC0000"/>
                </a:solidFill>
              </a:rPr>
              <a:t>Darkweb</a:t>
            </a:r>
            <a:r>
              <a:rPr lang="en-US" sz="1000">
                <a:solidFill>
                  <a:srgbClr val="CC0000"/>
                </a:solidFill>
              </a:rPr>
              <a:t> and cybercrime Intelligence</a:t>
            </a:r>
          </a:p>
          <a:p>
            <a:pPr marL="114306" indent="-114306">
              <a:buFont typeface="Arial" panose="020B0604020202020204" pitchFamily="34" charset="0"/>
              <a:buChar char="•"/>
            </a:pPr>
            <a:r>
              <a:rPr lang="en-US" sz="800" b="0">
                <a:solidFill>
                  <a:schemeClr val="tx1"/>
                </a:solidFill>
              </a:rPr>
              <a:t>Compromised Endpoints(Creds, Documents,  Cookies, PII data)</a:t>
            </a:r>
          </a:p>
          <a:p>
            <a:pPr marL="114306" indent="-114306">
              <a:buFont typeface="Arial" panose="020B0604020202020204" pitchFamily="34" charset="0"/>
              <a:buChar char="•"/>
            </a:pPr>
            <a:r>
              <a:rPr lang="en-US" sz="800" b="0">
                <a:solidFill>
                  <a:schemeClr val="tx1"/>
                </a:solidFill>
              </a:rPr>
              <a:t>3rd Party data Breach (PII, Passwords, Hashes, Documents)</a:t>
            </a:r>
          </a:p>
          <a:p>
            <a:pPr marL="114306" indent="-114306">
              <a:buFont typeface="Arial" panose="020B0604020202020204" pitchFamily="34" charset="0"/>
              <a:buChar char="•"/>
            </a:pPr>
            <a:r>
              <a:rPr lang="en-US" sz="800" b="0">
                <a:solidFill>
                  <a:schemeClr val="tx1"/>
                </a:solidFill>
              </a:rPr>
              <a:t>Dark &amp; Deep web Chatters(Forums, Tor, I2P, Telegram, discord, pasties)</a:t>
            </a:r>
          </a:p>
          <a:p>
            <a:pPr marL="114306" indent="-114306">
              <a:buFont typeface="Arial" panose="020B0604020202020204" pitchFamily="34" charset="0"/>
              <a:buChar char="•"/>
            </a:pPr>
            <a:r>
              <a:rPr lang="en-US" sz="800" b="0">
                <a:solidFill>
                  <a:schemeClr val="tx1"/>
                </a:solidFill>
              </a:rPr>
              <a:t>CC &amp; Debit Card Leaks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00B7E-B529-F032-55AC-44F1DD17E031}"/>
              </a:ext>
            </a:extLst>
          </p:cNvPr>
          <p:cNvSpPr txBox="1"/>
          <p:nvPr/>
        </p:nvSpPr>
        <p:spPr>
          <a:xfrm>
            <a:off x="5063588" y="5804292"/>
            <a:ext cx="2682493" cy="9534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267"/>
              </a:spcBef>
              <a:spcAft>
                <a:spcPts val="267"/>
              </a:spcAft>
            </a:pPr>
            <a:r>
              <a:rPr lang="en-US" sz="800" b="1" spc="18">
                <a:solidFill>
                  <a:srgbClr val="CC0000"/>
                </a:solidFill>
                <a:latin typeface="Poppins" pitchFamily="2" charset="77"/>
                <a:ea typeface="Open Sans"/>
                <a:cs typeface="Poppins" pitchFamily="2" charset="77"/>
              </a:rPr>
              <a:t>Vulnerability Intelligence</a:t>
            </a:r>
            <a:endParaRPr lang="en-US" sz="800" spc="18">
              <a:solidFill>
                <a:srgbClr val="CC0000"/>
              </a:solidFill>
              <a:latin typeface="Poppins" pitchFamily="2" charset="77"/>
              <a:ea typeface="Open Sans" pitchFamily="2" charset="0"/>
              <a:cs typeface="Poppins" pitchFamily="2" charset="77"/>
            </a:endParaRPr>
          </a:p>
          <a:p>
            <a:pPr marL="127020" indent="-127020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Actively Detect Zero-day Exploits for the  3</a:t>
            </a:r>
            <a:r>
              <a:rPr lang="en-US" sz="800" spc="18" baseline="30000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rd</a:t>
            </a: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 party tools and infra used.</a:t>
            </a:r>
          </a:p>
          <a:p>
            <a:pPr marL="127020" indent="-127020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Get Early signal on the internet activities on exploits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1033CE-5F99-FFF1-A7BD-2E5D8D84F95E}"/>
              </a:ext>
            </a:extLst>
          </p:cNvPr>
          <p:cNvSpPr txBox="1"/>
          <p:nvPr/>
        </p:nvSpPr>
        <p:spPr>
          <a:xfrm>
            <a:off x="676752" y="4129208"/>
            <a:ext cx="3162071" cy="25368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267"/>
              </a:spcBef>
              <a:spcAft>
                <a:spcPts val="267"/>
              </a:spcAft>
            </a:pPr>
            <a:r>
              <a:rPr lang="en-US" sz="1000" b="1" spc="18">
                <a:solidFill>
                  <a:srgbClr val="CC0000"/>
                </a:solidFill>
                <a:latin typeface="Poppins" pitchFamily="2" charset="77"/>
                <a:ea typeface="Open Sans"/>
                <a:cs typeface="Poppins" pitchFamily="2" charset="77"/>
              </a:rPr>
              <a:t>Threat Intelligence</a:t>
            </a:r>
            <a:endParaRPr lang="en-US" sz="1000" spc="18">
              <a:solidFill>
                <a:srgbClr val="CC0000"/>
              </a:solidFill>
              <a:latin typeface="Poppins" pitchFamily="2" charset="77"/>
              <a:ea typeface="Open Sans" pitchFamily="2" charset="0"/>
              <a:cs typeface="Poppins" pitchFamily="2" charset="77"/>
            </a:endParaRPr>
          </a:p>
          <a:p>
            <a:pPr marL="127020" indent="-127020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Threat Actor Library( Alias, Target, Malwares used, News Flash, IOCs, TTPs, Newsfeeds, Advisories)</a:t>
            </a:r>
          </a:p>
          <a:p>
            <a:pPr marL="127020" indent="-127020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Malware Library</a:t>
            </a:r>
          </a:p>
          <a:p>
            <a:pPr marL="127020" indent="-127020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IOC Lookup (APIs &amp; TAXII)</a:t>
            </a:r>
          </a:p>
          <a:p>
            <a:pPr marL="127020" indent="-127020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Advisories, News Feeds and News Flash</a:t>
            </a:r>
          </a:p>
          <a:p>
            <a:pPr marL="127020" indent="-127020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Sensor Intelligence</a:t>
            </a:r>
          </a:p>
          <a:p>
            <a:pPr marL="127020" indent="-127020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Threat detection rules(Yara/sigma)</a:t>
            </a:r>
          </a:p>
          <a:p>
            <a:pPr marL="127020" indent="-127020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OT/ICS Intelligence</a:t>
            </a:r>
          </a:p>
          <a:p>
            <a:pPr marL="127020" indent="-127020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Hacktivism</a:t>
            </a:r>
          </a:p>
          <a:p>
            <a:pPr marL="127020" indent="-127020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Malware Sandbox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A5A88D-9470-7C66-6670-B4C1EF3103D1}"/>
              </a:ext>
            </a:extLst>
          </p:cNvPr>
          <p:cNvSpPr txBox="1"/>
          <p:nvPr/>
        </p:nvSpPr>
        <p:spPr>
          <a:xfrm>
            <a:off x="4028902" y="392454"/>
            <a:ext cx="3218327" cy="151530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267"/>
              </a:spcBef>
              <a:spcAft>
                <a:spcPts val="267"/>
              </a:spcAft>
            </a:pPr>
            <a:r>
              <a:rPr lang="en-US" sz="1000" b="1" spc="18">
                <a:solidFill>
                  <a:srgbClr val="CC0000"/>
                </a:solidFill>
                <a:latin typeface="Poppins" pitchFamily="2" charset="77"/>
                <a:ea typeface="Open Sans"/>
                <a:cs typeface="Poppins" pitchFamily="2" charset="77"/>
              </a:rPr>
              <a:t>Brand Reputation Intelligence</a:t>
            </a:r>
          </a:p>
          <a:p>
            <a:pPr marL="114306" indent="-114306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Detect Internet Phishing &amp; Suspicious URLs, Scams</a:t>
            </a:r>
          </a:p>
          <a:p>
            <a:pPr marL="114306" lvl="2" indent="-114306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Detect Social media Threats, Impersonation &amp; Frauds </a:t>
            </a:r>
            <a:r>
              <a:rPr lang="en-US" sz="800" spc="18" err="1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etc</a:t>
            </a:r>
            <a:endParaRPr lang="en-US" sz="800" spc="18">
              <a:solidFill>
                <a:srgbClr val="000000"/>
              </a:solidFill>
              <a:latin typeface="Poppins" pitchFamily="2" charset="77"/>
              <a:ea typeface="Open Sans" pitchFamily="2" charset="0"/>
              <a:cs typeface="Poppins" pitchFamily="2" charset="77"/>
            </a:endParaRPr>
          </a:p>
          <a:p>
            <a:pPr marL="114306" lvl="2" indent="-114306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Fake Mobile Apps</a:t>
            </a:r>
          </a:p>
          <a:p>
            <a:pPr marL="114306" lvl="2" indent="-114306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Website Watermarking &amp; monitoring </a:t>
            </a:r>
          </a:p>
          <a:p>
            <a:pPr marL="127020" indent="-127020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Executive brand protection monitoring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F64AFE-3CAE-3CFB-D9E0-1407363A71FD}"/>
              </a:ext>
            </a:extLst>
          </p:cNvPr>
          <p:cNvSpPr txBox="1"/>
          <p:nvPr/>
        </p:nvSpPr>
        <p:spPr>
          <a:xfrm>
            <a:off x="7695898" y="966385"/>
            <a:ext cx="2002872" cy="1821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267"/>
              </a:spcBef>
              <a:spcAft>
                <a:spcPts val="267"/>
              </a:spcAft>
            </a:pPr>
            <a:r>
              <a:rPr lang="en-US" sz="1000" b="1" spc="18">
                <a:solidFill>
                  <a:srgbClr val="CC0000"/>
                </a:solidFill>
                <a:latin typeface="Poppins" pitchFamily="2" charset="77"/>
                <a:ea typeface="Open Sans"/>
                <a:cs typeface="Poppins" pitchFamily="2" charset="77"/>
              </a:rPr>
              <a:t>Attack Surface Detection &amp; Hunting (DRPS)</a:t>
            </a:r>
            <a:endParaRPr lang="en-US" sz="1000" spc="18">
              <a:solidFill>
                <a:srgbClr val="CC0000"/>
              </a:solidFill>
              <a:latin typeface="Poppins" pitchFamily="2" charset="77"/>
              <a:ea typeface="Open Sans" pitchFamily="2" charset="0"/>
              <a:cs typeface="Poppins" pitchFamily="2" charset="77"/>
            </a:endParaRPr>
          </a:p>
          <a:p>
            <a:pPr marL="127020" indent="-127020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Vulnerable Infra(Assets, Ports, Vulnerabilities, </a:t>
            </a:r>
            <a:r>
              <a:rPr lang="en-US" sz="800" spc="18" err="1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Vhost</a:t>
            </a: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, SSL Expiry, CWE)</a:t>
            </a:r>
          </a:p>
          <a:p>
            <a:pPr marL="127020" indent="-127020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 err="1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CodeLeaks</a:t>
            </a: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(GitHub/bitbucket/Postman/docker)</a:t>
            </a:r>
          </a:p>
          <a:p>
            <a:pPr marL="127020" indent="-127020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</a:pPr>
            <a:r>
              <a:rPr lang="en-US" sz="800" spc="18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rPr>
              <a:t>Cloud buckets leaks S3, Azure .. All the storages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39C9A9-8C6D-8DFE-0EA2-7D9DF4FEAAAF}"/>
              </a:ext>
            </a:extLst>
          </p:cNvPr>
          <p:cNvSpPr txBox="1"/>
          <p:nvPr/>
        </p:nvSpPr>
        <p:spPr>
          <a:xfrm>
            <a:off x="9083799" y="5162982"/>
            <a:ext cx="2294436" cy="128262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spcBef>
                <a:spcPts val="401"/>
              </a:spcBef>
              <a:spcAft>
                <a:spcPts val="401"/>
              </a:spcAft>
              <a:defRPr sz="1200" b="1" spc="27">
                <a:solidFill>
                  <a:srgbClr val="00B0F0"/>
                </a:solidFill>
                <a:latin typeface="Poppins" pitchFamily="2" charset="77"/>
                <a:ea typeface="Open Sans"/>
                <a:cs typeface="Poppins" pitchFamily="2" charset="77"/>
              </a:defRPr>
            </a:lvl1pPr>
            <a:lvl3pPr marL="171450" lvl="2" indent="-171450" algn="l">
              <a:spcBef>
                <a:spcPts val="401"/>
              </a:spcBef>
              <a:spcAft>
                <a:spcPts val="401"/>
              </a:spcAft>
              <a:buFont typeface="Arial" panose="020B0604020202020204" pitchFamily="34" charset="0"/>
              <a:buChar char="•"/>
              <a:defRPr sz="1200" spc="27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defRPr>
            </a:lvl3pPr>
          </a:lstStyle>
          <a:p>
            <a:r>
              <a:rPr lang="en-US" sz="800">
                <a:solidFill>
                  <a:srgbClr val="CC0000"/>
                </a:solidFill>
              </a:rPr>
              <a:t>Third-Party Risk Intelligence</a:t>
            </a:r>
          </a:p>
          <a:p>
            <a:pPr marL="114306" indent="-114306">
              <a:buFont typeface="Arial" panose="020B0604020202020204" pitchFamily="34" charset="0"/>
              <a:buChar char="•"/>
            </a:pPr>
            <a:r>
              <a:rPr lang="en-US" sz="800" b="0">
                <a:solidFill>
                  <a:schemeClr val="tx1"/>
                </a:solidFill>
              </a:rPr>
              <a:t>Vendor risk score Derived from Darkweb, deep web, attack surface, public breaches, disclosures, </a:t>
            </a:r>
            <a:r>
              <a:rPr lang="en-US" sz="800" b="0" err="1">
                <a:solidFill>
                  <a:schemeClr val="tx1"/>
                </a:solidFill>
              </a:rPr>
              <a:t>etc</a:t>
            </a:r>
            <a:r>
              <a:rPr lang="en-US" sz="800" b="0">
                <a:solidFill>
                  <a:schemeClr val="tx1"/>
                </a:solidFill>
              </a:rPr>
              <a:t> …</a:t>
            </a:r>
          </a:p>
          <a:p>
            <a:pPr marL="114306" indent="-114306">
              <a:buFont typeface="Arial" panose="020B0604020202020204" pitchFamily="34" charset="0"/>
              <a:buChar char="•"/>
            </a:pPr>
            <a:r>
              <a:rPr lang="en-US" sz="800" b="0">
                <a:solidFill>
                  <a:schemeClr val="tx1"/>
                </a:solidFill>
              </a:rPr>
              <a:t>Customizable Report &amp; Continuous monitoring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DB708A-2D61-A1C1-7EEA-46537214FFE5}"/>
              </a:ext>
            </a:extLst>
          </p:cNvPr>
          <p:cNvSpPr txBox="1"/>
          <p:nvPr/>
        </p:nvSpPr>
        <p:spPr>
          <a:xfrm>
            <a:off x="9096345" y="3066800"/>
            <a:ext cx="2281890" cy="193811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spcBef>
                <a:spcPts val="401"/>
              </a:spcBef>
              <a:spcAft>
                <a:spcPts val="401"/>
              </a:spcAft>
              <a:defRPr sz="1200" b="1" spc="27">
                <a:solidFill>
                  <a:srgbClr val="00B0F0"/>
                </a:solidFill>
                <a:latin typeface="Poppins" pitchFamily="2" charset="77"/>
                <a:ea typeface="Open Sans"/>
                <a:cs typeface="Poppins" pitchFamily="2" charset="77"/>
              </a:defRPr>
            </a:lvl1pPr>
            <a:lvl3pPr marL="171450" lvl="2" indent="-171450" algn="l">
              <a:spcBef>
                <a:spcPts val="401"/>
              </a:spcBef>
              <a:spcAft>
                <a:spcPts val="401"/>
              </a:spcAft>
              <a:buFont typeface="Arial" panose="020B0604020202020204" pitchFamily="34" charset="0"/>
              <a:buChar char="•"/>
              <a:defRPr sz="1200" spc="27">
                <a:solidFill>
                  <a:srgbClr val="000000"/>
                </a:solidFill>
                <a:latin typeface="Poppins" pitchFamily="2" charset="77"/>
                <a:ea typeface="Open Sans" pitchFamily="2" charset="0"/>
                <a:cs typeface="Poppins" pitchFamily="2" charset="77"/>
              </a:defRPr>
            </a:lvl3pPr>
          </a:lstStyle>
          <a:p>
            <a:r>
              <a:rPr lang="en-US" sz="1050">
                <a:solidFill>
                  <a:srgbClr val="CC0000"/>
                </a:solidFill>
              </a:rPr>
              <a:t>IR services</a:t>
            </a:r>
          </a:p>
          <a:p>
            <a:pPr marL="114306" indent="-114306">
              <a:buFont typeface="Arial" panose="020B0604020202020204" pitchFamily="34" charset="0"/>
              <a:buChar char="•"/>
            </a:pPr>
            <a:r>
              <a:rPr lang="en-US" sz="800" b="0">
                <a:solidFill>
                  <a:schemeClr val="tx1"/>
                </a:solidFill>
              </a:rPr>
              <a:t>Threat Actor Engagement</a:t>
            </a:r>
          </a:p>
          <a:p>
            <a:pPr marL="114306" indent="-114306">
              <a:buFont typeface="Arial" panose="020B0604020202020204" pitchFamily="34" charset="0"/>
              <a:buChar char="•"/>
            </a:pPr>
            <a:r>
              <a:rPr lang="en-US" sz="800" b="0">
                <a:solidFill>
                  <a:schemeClr val="tx1"/>
                </a:solidFill>
              </a:rPr>
              <a:t>Request For Information Credits (External Hunting, </a:t>
            </a:r>
            <a:r>
              <a:rPr lang="en-US" sz="800" b="0" err="1">
                <a:solidFill>
                  <a:schemeClr val="tx1"/>
                </a:solidFill>
              </a:rPr>
              <a:t>Darkweb</a:t>
            </a:r>
            <a:r>
              <a:rPr lang="en-US" sz="800" b="0">
                <a:solidFill>
                  <a:schemeClr val="tx1"/>
                </a:solidFill>
              </a:rPr>
              <a:t> Research, Investigations .. )</a:t>
            </a:r>
          </a:p>
          <a:p>
            <a:pPr marL="114306" indent="-114306">
              <a:buFont typeface="Arial" panose="020B0604020202020204" pitchFamily="34" charset="0"/>
              <a:buChar char="•"/>
            </a:pPr>
            <a:r>
              <a:rPr lang="en-US" sz="800" b="0">
                <a:solidFill>
                  <a:schemeClr val="tx1"/>
                </a:solidFill>
              </a:rPr>
              <a:t>External Forensic Investigations</a:t>
            </a:r>
          </a:p>
          <a:p>
            <a:pPr marL="114306" indent="-114306">
              <a:buFont typeface="Arial" panose="020B0604020202020204" pitchFamily="34" charset="0"/>
              <a:buChar char="•"/>
            </a:pPr>
            <a:r>
              <a:rPr lang="en-US" sz="800" b="0">
                <a:solidFill>
                  <a:schemeClr val="tx1"/>
                </a:solidFill>
              </a:rPr>
              <a:t>Malware Research / Reverse Engineering</a:t>
            </a:r>
          </a:p>
          <a:p>
            <a:pPr marL="114306" indent="-114306">
              <a:buFont typeface="Arial" panose="020B0604020202020204" pitchFamily="34" charset="0"/>
              <a:buChar char="•"/>
            </a:pPr>
            <a:r>
              <a:rPr lang="en-US" sz="800" b="0">
                <a:solidFill>
                  <a:schemeClr val="tx1"/>
                </a:solidFill>
              </a:rPr>
              <a:t>Takedowns</a:t>
            </a:r>
          </a:p>
        </p:txBody>
      </p:sp>
      <p:pic>
        <p:nvPicPr>
          <p:cNvPr id="8" name="Picture 7" descr="A red and white logo&#10;&#10;Description automatically generated">
            <a:extLst>
              <a:ext uri="{FF2B5EF4-FFF2-40B4-BE49-F238E27FC236}">
                <a16:creationId xmlns:a16="http://schemas.microsoft.com/office/drawing/2014/main" id="{5E77C915-83EC-45F1-082F-7ED24F6E7D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8153" y="353565"/>
            <a:ext cx="1548535" cy="54236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2B901BE-71BD-660D-22BE-A17B930DF1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377041" y="285976"/>
            <a:ext cx="2285220" cy="63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3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530824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992C5B7-6F89-9D2D-98E7-B7D5AE043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1790" y="5819290"/>
            <a:ext cx="2285220" cy="63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6939</TotalTime>
  <Words>796</Words>
  <Application>Microsoft Macintosh PowerPoint</Application>
  <PresentationFormat>Widescreen</PresentationFormat>
  <Paragraphs>161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Airbnb Cereal App Light</vt:lpstr>
      <vt:lpstr>Apple Braille</vt:lpstr>
      <vt:lpstr>Arial</vt:lpstr>
      <vt:lpstr>Avenir</vt:lpstr>
      <vt:lpstr>Avenir-Book</vt:lpstr>
      <vt:lpstr>AvenirNext-Heavy</vt:lpstr>
      <vt:lpstr>Calibri</vt:lpstr>
      <vt:lpstr>Century Gothic</vt:lpstr>
      <vt:lpstr>Poppins</vt:lpstr>
      <vt:lpstr>Poppins SemiBold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Adnan612023</cp:lastModifiedBy>
  <cp:revision>89</cp:revision>
  <dcterms:created xsi:type="dcterms:W3CDTF">2020-01-20T05:08:25Z</dcterms:created>
  <dcterms:modified xsi:type="dcterms:W3CDTF">2025-01-06T05:28:40Z</dcterms:modified>
</cp:coreProperties>
</file>